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408" r:id="rId3"/>
    <p:sldId id="406" r:id="rId4"/>
    <p:sldId id="415" r:id="rId5"/>
    <p:sldId id="452" r:id="rId6"/>
    <p:sldId id="419" r:id="rId7"/>
    <p:sldId id="453" r:id="rId8"/>
    <p:sldId id="420" r:id="rId9"/>
    <p:sldId id="421" r:id="rId10"/>
    <p:sldId id="456" r:id="rId11"/>
    <p:sldId id="422" r:id="rId12"/>
    <p:sldId id="455" r:id="rId13"/>
    <p:sldId id="454" r:id="rId14"/>
    <p:sldId id="449" r:id="rId15"/>
    <p:sldId id="258" r:id="rId16"/>
    <p:sldId id="259" r:id="rId17"/>
    <p:sldId id="262" r:id="rId18"/>
    <p:sldId id="263" r:id="rId19"/>
    <p:sldId id="267" r:id="rId20"/>
    <p:sldId id="275" r:id="rId21"/>
    <p:sldId id="268" r:id="rId22"/>
    <p:sldId id="269" r:id="rId23"/>
    <p:sldId id="270" r:id="rId24"/>
    <p:sldId id="271" r:id="rId25"/>
    <p:sldId id="448" r:id="rId26"/>
    <p:sldId id="446" r:id="rId27"/>
    <p:sldId id="457" r:id="rId28"/>
    <p:sldId id="458" r:id="rId29"/>
    <p:sldId id="459" r:id="rId30"/>
    <p:sldId id="460" r:id="rId31"/>
    <p:sldId id="461" r:id="rId32"/>
    <p:sldId id="430" r:id="rId33"/>
    <p:sldId id="310" r:id="rId34"/>
    <p:sldId id="312" r:id="rId35"/>
    <p:sldId id="439" r:id="rId36"/>
    <p:sldId id="440" r:id="rId37"/>
    <p:sldId id="443" r:id="rId38"/>
    <p:sldId id="444" r:id="rId39"/>
    <p:sldId id="432" r:id="rId40"/>
    <p:sldId id="433" r:id="rId41"/>
    <p:sldId id="434" r:id="rId42"/>
    <p:sldId id="436" r:id="rId43"/>
    <p:sldId id="437" r:id="rId44"/>
    <p:sldId id="462" r:id="rId45"/>
    <p:sldId id="451" r:id="rId46"/>
    <p:sldId id="450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23373B"/>
    <a:srgbClr val="D78031"/>
    <a:srgbClr val="8F9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4" autoAdjust="0"/>
    <p:restoredTop sz="94637"/>
  </p:normalViewPr>
  <p:slideViewPr>
    <p:cSldViewPr snapToGrid="0">
      <p:cViewPr>
        <p:scale>
          <a:sx n="94" d="100"/>
          <a:sy n="94" d="100"/>
        </p:scale>
        <p:origin x="5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164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D3604-4A59-4C64-9B0C-AFFBBFB7385E}" type="datetimeFigureOut">
              <a:rPr lang="en-US" smtClean="0"/>
              <a:pPr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2E3EA-E856-4A07-BC89-7DE8D4D04A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3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consistent article numbering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2E3EA-E856-4A07-BC89-7DE8D4D04A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5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consistent article numbering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2E3EA-E856-4A07-BC89-7DE8D4D04A8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01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2E3EA-E856-4A07-BC89-7DE8D4D04A8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5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2E3EA-E856-4A07-BC89-7DE8D4D04A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0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2E3EA-E856-4A07-BC89-7DE8D4D04A8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4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l">
              <a:defRPr sz="44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99840"/>
            <a:ext cx="7772400" cy="145796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710A-7EAD-453F-8401-C3C1823D6FFF}" type="datetimeFigureOut">
              <a:rPr lang="en-US" smtClean="0"/>
              <a:pPr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4C9C-A3A9-41F3-B317-0578AA9C31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85800" y="3533141"/>
            <a:ext cx="5873750" cy="45719"/>
          </a:xfrm>
          <a:prstGeom prst="rect">
            <a:avLst/>
          </a:prstGeom>
          <a:solidFill>
            <a:srgbClr val="8F989B"/>
          </a:solidFill>
          <a:ln>
            <a:solidFill>
              <a:srgbClr val="8F98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332037" y="3533141"/>
            <a:ext cx="2391833" cy="45719"/>
          </a:xfrm>
          <a:prstGeom prst="rect">
            <a:avLst/>
          </a:prstGeom>
          <a:solidFill>
            <a:srgbClr val="D78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2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753035"/>
          </a:xfrm>
          <a:prstGeom prst="rect">
            <a:avLst/>
          </a:prstGeom>
          <a:solidFill>
            <a:srgbClr val="233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0"/>
            <a:ext cx="8558893" cy="753035"/>
          </a:xfrm>
        </p:spPr>
        <p:txBody>
          <a:bodyPr>
            <a:normAutofit/>
          </a:bodyPr>
          <a:lstStyle>
            <a:lvl1pPr>
              <a:defRPr sz="2400" cap="all" baseline="0">
                <a:solidFill>
                  <a:srgbClr val="FAFAF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6" y="966896"/>
            <a:ext cx="8558894" cy="5268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1256" y="6352383"/>
            <a:ext cx="2057400" cy="365125"/>
          </a:xfrm>
        </p:spPr>
        <p:txBody>
          <a:bodyPr/>
          <a:lstStyle/>
          <a:p>
            <a:fld id="{9287710A-7EAD-453F-8401-C3C1823D6FFF}" type="datetimeFigureOut">
              <a:rPr lang="en-US" smtClean="0"/>
              <a:pPr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62750" y="6356351"/>
            <a:ext cx="2057400" cy="365125"/>
          </a:xfrm>
        </p:spPr>
        <p:txBody>
          <a:bodyPr/>
          <a:lstStyle/>
          <a:p>
            <a:fld id="{49FE4C9C-A3A9-41F3-B317-0578AA9C31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53035"/>
            <a:ext cx="9144000" cy="55532"/>
          </a:xfrm>
          <a:prstGeom prst="rect">
            <a:avLst/>
          </a:prstGeom>
          <a:solidFill>
            <a:srgbClr val="8F989B"/>
          </a:solidFill>
          <a:ln>
            <a:solidFill>
              <a:srgbClr val="8F98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657350" y="752664"/>
            <a:ext cx="5541433" cy="56274"/>
          </a:xfrm>
          <a:prstGeom prst="rect">
            <a:avLst/>
          </a:prstGeom>
          <a:solidFill>
            <a:srgbClr val="D78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09588" y="3889934"/>
            <a:ext cx="5873750" cy="45719"/>
          </a:xfrm>
          <a:prstGeom prst="rect">
            <a:avLst/>
          </a:prstGeom>
          <a:solidFill>
            <a:srgbClr val="8F989B"/>
          </a:solidFill>
          <a:ln>
            <a:solidFill>
              <a:srgbClr val="8F98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588" y="3306765"/>
            <a:ext cx="7886700" cy="477836"/>
          </a:xfrm>
        </p:spPr>
        <p:txBody>
          <a:bodyPr/>
          <a:lstStyle>
            <a:lvl1pPr marL="0" indent="0"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155825" y="3889934"/>
            <a:ext cx="2391833" cy="45719"/>
          </a:xfrm>
          <a:prstGeom prst="rect">
            <a:avLst/>
          </a:prstGeom>
          <a:solidFill>
            <a:srgbClr val="D78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09588" y="6134181"/>
            <a:ext cx="5873750" cy="37785"/>
          </a:xfrm>
          <a:prstGeom prst="rect">
            <a:avLst/>
          </a:prstGeom>
          <a:solidFill>
            <a:srgbClr val="8F989B"/>
          </a:solidFill>
          <a:ln>
            <a:solidFill>
              <a:srgbClr val="8F98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155825" y="6134181"/>
            <a:ext cx="2391833" cy="37785"/>
          </a:xfrm>
          <a:prstGeom prst="rect">
            <a:avLst/>
          </a:prstGeom>
          <a:solidFill>
            <a:srgbClr val="D78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1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378B-A754-7C46-A9A1-CDD3D17E687C}" type="datetimeFigureOut">
              <a:rPr lang="en-US" smtClean="0"/>
              <a:pPr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B7FC-41E3-584F-8B13-80D791BA7B3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441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2277-E8A2-3A49-92C3-6ED200A81AEA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47110-1624-364B-8E66-20C82CF5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710A-7EAD-453F-8401-C3C1823D6FFF}" type="datetimeFigureOut">
              <a:rPr lang="en-US" smtClean="0"/>
              <a:pPr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E4C9C-A3A9-41F3-B317-0578AA9C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8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4039" y="508804"/>
            <a:ext cx="7988069" cy="2387600"/>
          </a:xfrm>
        </p:spPr>
        <p:txBody>
          <a:bodyPr>
            <a:normAutofit/>
          </a:bodyPr>
          <a:lstStyle/>
          <a:p>
            <a:r>
              <a:rPr lang="en-US" sz="3600" cap="small" dirty="0"/>
              <a:t>Potential usage of mathematical and </a:t>
            </a:r>
            <a:r>
              <a:rPr lang="en-US" sz="3600" i="1" cap="small" dirty="0"/>
              <a:t>in silico</a:t>
            </a:r>
            <a:r>
              <a:rPr lang="en-US" sz="3600" cap="small" dirty="0"/>
              <a:t> modeling for in-depth data analysis, treatment design and personalized medicine</a:t>
            </a:r>
            <a:endParaRPr lang="en-US" sz="3600" i="1" cap="small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12140" y="3178158"/>
            <a:ext cx="6576060" cy="2147232"/>
          </a:xfrm>
        </p:spPr>
        <p:txBody>
          <a:bodyPr>
            <a:normAutofit/>
          </a:bodyPr>
          <a:lstStyle/>
          <a:p>
            <a:r>
              <a:rPr lang="en-US" dirty="0"/>
              <a:t>Jan Poleszczuk</a:t>
            </a:r>
          </a:p>
          <a:p>
            <a:pPr>
              <a:lnSpc>
                <a:spcPts val="2080"/>
              </a:lnSpc>
              <a:spcBef>
                <a:spcPts val="600"/>
              </a:spcBef>
            </a:pPr>
            <a:r>
              <a:rPr lang="en-US" sz="1600" dirty="0"/>
              <a:t>Laboratory of Mathematical Modeling of Physiological Processes</a:t>
            </a:r>
          </a:p>
          <a:p>
            <a:pPr>
              <a:lnSpc>
                <a:spcPts val="2080"/>
              </a:lnSpc>
              <a:spcBef>
                <a:spcPts val="600"/>
              </a:spcBef>
            </a:pPr>
            <a:r>
              <a:rPr lang="en-US" sz="1600" dirty="0"/>
              <a:t>Nalecz Institute of Biocybernetics and Biomedical Engineering</a:t>
            </a:r>
          </a:p>
          <a:p>
            <a:pPr>
              <a:lnSpc>
                <a:spcPts val="2080"/>
              </a:lnSpc>
              <a:spcBef>
                <a:spcPts val="600"/>
              </a:spcBef>
            </a:pPr>
            <a:r>
              <a:rPr lang="en-US" sz="1600" dirty="0"/>
              <a:t>Polish Academy Of Sciences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4040" y="6008266"/>
            <a:ext cx="8468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October 2018, </a:t>
            </a:r>
            <a:r>
              <a:rPr lang="en-US" dirty="0" err="1"/>
              <a:t>Panzberg</a:t>
            </a:r>
            <a:r>
              <a:rPr lang="en-US" dirty="0"/>
              <a:t>, </a:t>
            </a:r>
            <a:r>
              <a:rPr lang="en-US" dirty="0" err="1"/>
              <a:t>Genrmany</a:t>
            </a:r>
            <a:endParaRPr lang="en-US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6CE93B83-108C-1340-9C91-CE79666E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0" r="59804"/>
          <a:stretch/>
        </p:blipFill>
        <p:spPr>
          <a:xfrm>
            <a:off x="697775" y="4666963"/>
            <a:ext cx="2147806" cy="7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2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469016-5031-C543-965B-748E9436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Calibrating with patient-specific data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738348-6E4A-1D45-9B0A-F0450437A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48" y="1126294"/>
            <a:ext cx="5644993" cy="506208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780E71B-86A8-8A42-8BCF-119116666052}"/>
              </a:ext>
            </a:extLst>
          </p:cNvPr>
          <p:cNvSpPr txBox="1"/>
          <p:nvPr/>
        </p:nvSpPr>
        <p:spPr>
          <a:xfrm>
            <a:off x="183433" y="2063744"/>
            <a:ext cx="26084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can be calibrated with patient-specific data, such as histopathology.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can be stratified based on the model-predicted tumor growth speed.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3FDBA2C-FA9F-4544-B52E-3A9D38103122}"/>
              </a:ext>
            </a:extLst>
          </p:cNvPr>
          <p:cNvSpPr/>
          <p:nvPr/>
        </p:nvSpPr>
        <p:spPr>
          <a:xfrm>
            <a:off x="4818725" y="6402904"/>
            <a:ext cx="42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Kather, Poleszczuk,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8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4DF0DE-22E3-D849-9561-19F4B798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screening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C911B31-5687-3C44-AC4C-6AD5667EF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83" y="2969599"/>
            <a:ext cx="6205477" cy="203799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7862391-9F45-F840-867F-98ECA5BE9836}"/>
              </a:ext>
            </a:extLst>
          </p:cNvPr>
          <p:cNvSpPr txBox="1"/>
          <p:nvPr/>
        </p:nvSpPr>
        <p:spPr>
          <a:xfrm>
            <a:off x="831019" y="1590581"/>
            <a:ext cx="7419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calibration with patient-specific data the model allows to quickly screen various drugs combinations.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1B94E27-0C57-B449-9050-96441C836A3F}"/>
              </a:ext>
            </a:extLst>
          </p:cNvPr>
          <p:cNvSpPr/>
          <p:nvPr/>
        </p:nvSpPr>
        <p:spPr>
          <a:xfrm>
            <a:off x="4818725" y="6402904"/>
            <a:ext cx="42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Kather, Poleszczuk,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7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4DF0DE-22E3-D849-9561-19F4B798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screening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C911B31-5687-3C44-AC4C-6AD5667EF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89" y="1276540"/>
            <a:ext cx="5346883" cy="4914929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44BCF74A-0AA0-1840-B8BB-E455E528B26B}"/>
              </a:ext>
            </a:extLst>
          </p:cNvPr>
          <p:cNvSpPr/>
          <p:nvPr/>
        </p:nvSpPr>
        <p:spPr>
          <a:xfrm>
            <a:off x="3197928" y="1355983"/>
            <a:ext cx="646386" cy="52093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074672A-136F-8B4B-AF3D-25D0387D3C9E}"/>
              </a:ext>
            </a:extLst>
          </p:cNvPr>
          <p:cNvSpPr txBox="1"/>
          <p:nvPr/>
        </p:nvSpPr>
        <p:spPr>
          <a:xfrm>
            <a:off x="340269" y="2882878"/>
            <a:ext cx="198592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Exemplary responses to various drug combinations.</a:t>
            </a:r>
          </a:p>
        </p:txBody>
      </p:sp>
      <p:sp>
        <p:nvSpPr>
          <p:cNvPr id="3" name="Strzałka w prawo 2">
            <a:extLst>
              <a:ext uri="{FF2B5EF4-FFF2-40B4-BE49-F238E27FC236}">
                <a16:creationId xmlns:a16="http://schemas.microsoft.com/office/drawing/2014/main" id="{7ED34F0A-61F6-E845-A834-A6B21DEB62D4}"/>
              </a:ext>
            </a:extLst>
          </p:cNvPr>
          <p:cNvSpPr/>
          <p:nvPr/>
        </p:nvSpPr>
        <p:spPr>
          <a:xfrm>
            <a:off x="2582465" y="3251030"/>
            <a:ext cx="682388" cy="464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335BFD9F-A877-4141-9BF5-0B44F3DC1B28}"/>
              </a:ext>
            </a:extLst>
          </p:cNvPr>
          <p:cNvSpPr/>
          <p:nvPr/>
        </p:nvSpPr>
        <p:spPr>
          <a:xfrm>
            <a:off x="4818725" y="6402904"/>
            <a:ext cx="42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Kather, Poleszczuk,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13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363AD1-4B9F-D241-93F2-5B4ABCD5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Exemplary systematic SCREENING RESULTS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C6D838-4FA3-1548-8F43-A152F5A45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9" y="2047162"/>
            <a:ext cx="2117803" cy="309804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1DCC1C1-8BBD-1648-8C40-976420AE6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6" y="1201005"/>
            <a:ext cx="5874024" cy="4858602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E091E616-F589-3242-B8F7-3440B0137B40}"/>
              </a:ext>
            </a:extLst>
          </p:cNvPr>
          <p:cNvSpPr/>
          <p:nvPr/>
        </p:nvSpPr>
        <p:spPr>
          <a:xfrm>
            <a:off x="4818725" y="6402904"/>
            <a:ext cx="42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Kather, Poleszczuk,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55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CDF07F4-00E2-2241-AC21-4A9A02787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Biopsy sampling problem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A12F0C2D-99BB-B848-BC08-EE4A0DBF1BB6}"/>
              </a:ext>
            </a:extLst>
          </p:cNvPr>
          <p:cNvSpPr/>
          <p:nvPr/>
        </p:nvSpPr>
        <p:spPr>
          <a:xfrm>
            <a:off x="509587" y="4149485"/>
            <a:ext cx="8157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Previous model has been calibrated using resected tumor tissue.</a:t>
            </a:r>
          </a:p>
          <a:p>
            <a:pPr algn="just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Can we use biopsy samples?</a:t>
            </a:r>
          </a:p>
        </p:txBody>
      </p:sp>
    </p:spTree>
    <p:extLst>
      <p:ext uri="{BB962C8B-B14F-4D97-AF65-F5344CB8AC3E}">
        <p14:creationId xmlns:p14="http://schemas.microsoft.com/office/powerpoint/2010/main" val="301587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POPULATION OF CANCER CELLS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3178840"/>
            <a:ext cx="8573866" cy="256686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6550" y="1354540"/>
            <a:ext cx="8229600" cy="2119828"/>
          </a:xfrm>
        </p:spPr>
        <p:txBody>
          <a:bodyPr>
            <a:normAutofit/>
          </a:bodyPr>
          <a:lstStyle/>
          <a:p>
            <a:pPr algn="just">
              <a:buFont typeface="Arial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Non-stem cancer cells have a limited proliferation capacity that is being reduced at each proliferation event.</a:t>
            </a:r>
          </a:p>
          <a:p>
            <a:pPr algn="just">
              <a:buFont typeface="Arial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CC dies after exhaustion of proliferation potential.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2FC77A4-E577-2340-9C28-C84CC0BCC960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5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71" y="872682"/>
            <a:ext cx="4819979" cy="521314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763" y="2187119"/>
            <a:ext cx="3350525" cy="3064778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Mutation events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the malignant subpopulation of CSCs occur during symmetric division. </a:t>
            </a:r>
          </a:p>
          <a:p>
            <a:pPr>
              <a:buFont typeface="Arial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Single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mutation affects at most one trait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induces a stochastic positive or negative change.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0B7CB6C-30AE-8647-AC13-A08AB2BCF4ED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9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914506"/>
            <a:ext cx="8490179" cy="54520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876" y="6421078"/>
            <a:ext cx="241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Unfavorable evolution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51180" y="6091585"/>
            <a:ext cx="272697" cy="2927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rostokąt 7">
            <a:extLst>
              <a:ext uri="{FF2B5EF4-FFF2-40B4-BE49-F238E27FC236}">
                <a16:creationId xmlns:a16="http://schemas.microsoft.com/office/drawing/2014/main" id="{2AF6EA10-FCA7-504C-A3B3-84E1B37A6A5B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2158B1-3162-3D4E-8DDB-68980CD9D269}"/>
              </a:ext>
            </a:extLst>
          </p:cNvPr>
          <p:cNvSpPr txBox="1">
            <a:spLocks/>
          </p:cNvSpPr>
          <p:nvPr/>
        </p:nvSpPr>
        <p:spPr>
          <a:xfrm>
            <a:off x="261257" y="0"/>
            <a:ext cx="8558893" cy="75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rgbClr val="FAFAF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Smallest, average and the biggest tumors</a:t>
            </a:r>
          </a:p>
        </p:txBody>
      </p:sp>
    </p:spTree>
    <p:extLst>
      <p:ext uri="{BB962C8B-B14F-4D97-AF65-F5344CB8AC3E}">
        <p14:creationId xmlns:p14="http://schemas.microsoft.com/office/powerpoint/2010/main" val="196182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phenotypes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" y="1573204"/>
            <a:ext cx="9017178" cy="46609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125" y="1567176"/>
            <a:ext cx="538825" cy="346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49075" y="1640370"/>
            <a:ext cx="538825" cy="346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40908" y="1640370"/>
            <a:ext cx="538825" cy="346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5121" y="1271038"/>
            <a:ext cx="172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Smallest tumor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87900" y="126779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Average-sized tumor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5868" y="1271038"/>
            <a:ext cx="160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Biggest tumor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5C2B9F3D-E079-1B4A-AD3C-1D586D52E4E3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3" y="1037730"/>
            <a:ext cx="5405139" cy="529483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98926" y="2455816"/>
            <a:ext cx="3143348" cy="1895766"/>
          </a:xfrm>
        </p:spPr>
        <p:txBody>
          <a:bodyPr>
            <a:normAutofit/>
          </a:bodyPr>
          <a:lstStyle/>
          <a:p>
            <a:r>
              <a:rPr lang="en-US" sz="2000" dirty="0"/>
              <a:t>Evolutionary phenotypic heterogeneity leads to unpredictable spatiotemporal distribution of cells with varying aggressiveness.</a:t>
            </a:r>
            <a:endParaRPr lang="en-US" sz="20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436CA8-5485-D346-B138-D29B9DC1B41E}"/>
              </a:ext>
            </a:extLst>
          </p:cNvPr>
          <p:cNvSpPr txBox="1">
            <a:spLocks/>
          </p:cNvSpPr>
          <p:nvPr/>
        </p:nvSpPr>
        <p:spPr>
          <a:xfrm>
            <a:off x="261257" y="0"/>
            <a:ext cx="8558893" cy="75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rgbClr val="FAFAF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Spatial distribution of phenotypes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3EF7B4EB-6EB1-EB48-AA7E-24D7FBEA6F38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4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7ABDC7-D68C-6A4F-BC33-9B8F359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Current challenges In oncology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36C31D94-932F-8B44-A040-F8ED6BA5FB5A}"/>
              </a:ext>
            </a:extLst>
          </p:cNvPr>
          <p:cNvGrpSpPr/>
          <p:nvPr/>
        </p:nvGrpSpPr>
        <p:grpSpPr>
          <a:xfrm>
            <a:off x="232473" y="1105657"/>
            <a:ext cx="3535390" cy="2685110"/>
            <a:chOff x="232473" y="1105657"/>
            <a:chExt cx="3535390" cy="2685110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D793B715-1D9F-F841-9841-6D98F95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5" y="1180106"/>
              <a:ext cx="3251938" cy="2610661"/>
            </a:xfrm>
            <a:prstGeom prst="rect">
              <a:avLst/>
            </a:prstGeom>
          </p:spPr>
        </p:pic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60917C32-AC83-8344-90B2-786671AA6405}"/>
                </a:ext>
              </a:extLst>
            </p:cNvPr>
            <p:cNvSpPr txBox="1"/>
            <p:nvPr/>
          </p:nvSpPr>
          <p:spPr>
            <a:xfrm rot="21080553">
              <a:off x="232473" y="1105657"/>
              <a:ext cx="2858304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Increasing </a:t>
              </a:r>
              <a:r>
                <a:rPr lang="en-US" sz="1400" b="1" dirty="0"/>
                <a:t>number of drugs </a:t>
              </a:r>
              <a:r>
                <a:rPr lang="en-US" sz="1400" dirty="0"/>
                <a:t>(in US alone there were about 1000 drugs in testing in 2012).</a:t>
              </a:r>
            </a:p>
          </p:txBody>
        </p:sp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0A84CF6-A908-2046-8631-C230F10A7B5C}"/>
              </a:ext>
            </a:extLst>
          </p:cNvPr>
          <p:cNvGrpSpPr/>
          <p:nvPr/>
        </p:nvGrpSpPr>
        <p:grpSpPr>
          <a:xfrm>
            <a:off x="4344030" y="1056098"/>
            <a:ext cx="4405912" cy="2772186"/>
            <a:chOff x="4344030" y="1056098"/>
            <a:chExt cx="4405912" cy="27721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9248A4-D490-DB4F-994E-6B51101A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703" y="1448477"/>
              <a:ext cx="4209239" cy="2379807"/>
            </a:xfrm>
            <a:prstGeom prst="rect">
              <a:avLst/>
            </a:prstGeom>
          </p:spPr>
        </p:pic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3862C33A-3263-DA40-B033-78526324B0CC}"/>
                </a:ext>
              </a:extLst>
            </p:cNvPr>
            <p:cNvSpPr txBox="1"/>
            <p:nvPr/>
          </p:nvSpPr>
          <p:spPr>
            <a:xfrm rot="398471">
              <a:off x="4344030" y="1056098"/>
              <a:ext cx="2858304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Increasing number of </a:t>
              </a:r>
              <a:r>
                <a:rPr lang="en-US" sz="1400" b="1" dirty="0"/>
                <a:t>combination therapies</a:t>
              </a:r>
              <a:r>
                <a:rPr lang="en-US" sz="1400" dirty="0"/>
                <a:t> to test (below is the number of studies with checkpoint inhibitors in combination with other drugs in 2016).</a:t>
              </a:r>
            </a:p>
          </p:txBody>
        </p:sp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B096AF3B-340D-5244-ADF5-CE3E9E303997}"/>
              </a:ext>
            </a:extLst>
          </p:cNvPr>
          <p:cNvGrpSpPr/>
          <p:nvPr/>
        </p:nvGrpSpPr>
        <p:grpSpPr>
          <a:xfrm>
            <a:off x="515925" y="4008040"/>
            <a:ext cx="4137763" cy="2547350"/>
            <a:chOff x="515925" y="4008040"/>
            <a:chExt cx="4137763" cy="2547350"/>
          </a:xfrm>
        </p:grpSpPr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C5F66751-3688-D945-90DC-F0E6DD4A1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25" y="4008040"/>
              <a:ext cx="3143753" cy="2547350"/>
            </a:xfrm>
            <a:prstGeom prst="rect">
              <a:avLst/>
            </a:prstGeom>
          </p:spPr>
        </p:pic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A35D6E04-28A0-8B46-A0B2-61B12B94B7BC}"/>
                </a:ext>
              </a:extLst>
            </p:cNvPr>
            <p:cNvSpPr txBox="1"/>
            <p:nvPr/>
          </p:nvSpPr>
          <p:spPr>
            <a:xfrm rot="733242">
              <a:off x="1795384" y="4248900"/>
              <a:ext cx="2858304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Increasing </a:t>
              </a:r>
              <a:r>
                <a:rPr lang="en-US" sz="1400" b="1" dirty="0"/>
                <a:t>amount of data to analyze </a:t>
              </a:r>
              <a:r>
                <a:rPr lang="en-US" sz="1400" dirty="0"/>
                <a:t>(2.5 petabytes in The Cancer Genome Atlas alone).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8E07618-2C16-1042-967F-80875B059597}"/>
              </a:ext>
            </a:extLst>
          </p:cNvPr>
          <p:cNvGrpSpPr/>
          <p:nvPr/>
        </p:nvGrpSpPr>
        <p:grpSpPr>
          <a:xfrm>
            <a:off x="5015429" y="4154393"/>
            <a:ext cx="3674098" cy="2171288"/>
            <a:chOff x="5015429" y="4154393"/>
            <a:chExt cx="3674098" cy="2171288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9B9C9F9E-3D22-384E-8821-27D9A6175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56"/>
            <a:stretch/>
          </p:blipFill>
          <p:spPr>
            <a:xfrm>
              <a:off x="5015429" y="4489729"/>
              <a:ext cx="3643865" cy="1835952"/>
            </a:xfrm>
            <a:prstGeom prst="rect">
              <a:avLst/>
            </a:prstGeom>
          </p:spPr>
        </p:pic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E10EBB59-B8EF-7F4E-A42B-C81712C31CF8}"/>
                </a:ext>
              </a:extLst>
            </p:cNvPr>
            <p:cNvSpPr txBox="1"/>
            <p:nvPr/>
          </p:nvSpPr>
          <p:spPr>
            <a:xfrm rot="21316336">
              <a:off x="5831223" y="4154393"/>
              <a:ext cx="2858304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Increasing number of </a:t>
              </a:r>
              <a:r>
                <a:rPr lang="en-US" sz="1400" b="1" dirty="0"/>
                <a:t>new diagnostic tools</a:t>
              </a:r>
              <a:r>
                <a:rPr lang="en-US" sz="1400" dirty="0"/>
                <a:t> that need to be thoroughly validated.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85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In silico</a:t>
            </a:r>
            <a:r>
              <a:rPr lang="en-US" dirty="0"/>
              <a:t> biopsy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6" y="1130670"/>
            <a:ext cx="8418720" cy="2936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investigate phenotypic diversity in the biopsy sample from the largest evolved tumor.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26 Gauge biopsy needle with a 0.46 mm diameter is simulated to penetrate the tumor from the boundary to the center of mass. </a:t>
            </a:r>
          </a:p>
          <a:p>
            <a:endParaRPr lang="en-US" sz="2000" dirty="0"/>
          </a:p>
          <a:p>
            <a:r>
              <a:rPr lang="en-US" sz="2000" dirty="0"/>
              <a:t>All cells (~100,000) in the needle trajectory are collected in a single harvest and their phenotypic traits averaged.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38A811A-0118-3347-9F9C-01BB431A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51" y="3751677"/>
            <a:ext cx="3183625" cy="292833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AC61B0-2828-9B4D-BCA1-036FEA988F28}"/>
              </a:ext>
            </a:extLst>
          </p:cNvPr>
          <p:cNvSpPr txBox="1">
            <a:spLocks/>
          </p:cNvSpPr>
          <p:nvPr/>
        </p:nvSpPr>
        <p:spPr>
          <a:xfrm>
            <a:off x="261256" y="4067035"/>
            <a:ext cx="5375269" cy="151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Biopsies are collected at different angles in 5 degrees intervals yielding 72 samples. </a:t>
            </a:r>
          </a:p>
        </p:txBody>
      </p:sp>
    </p:spTree>
    <p:extLst>
      <p:ext uri="{BB962C8B-B14F-4D97-AF65-F5344CB8AC3E}">
        <p14:creationId xmlns:p14="http://schemas.microsoft.com/office/powerpoint/2010/main" val="119113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dependent traits statistics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540"/>
            <a:ext cx="5909481" cy="55488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463716"/>
            <a:ext cx="457199" cy="3335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31605" y="2786418"/>
            <a:ext cx="2910669" cy="2481618"/>
          </a:xfrm>
        </p:spPr>
        <p:txBody>
          <a:bodyPr>
            <a:normAutofit/>
          </a:bodyPr>
          <a:lstStyle/>
          <a:p>
            <a:r>
              <a:rPr lang="en-US" sz="2000" dirty="0"/>
              <a:t>The average value for different phenotypic traits can vary orders of magnitude depending on the biopsy angle.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09911694-6812-334F-B6A6-43CB4EBE5FE6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0"/>
          <a:stretch/>
        </p:blipFill>
        <p:spPr>
          <a:xfrm>
            <a:off x="304854" y="2324176"/>
            <a:ext cx="4051436" cy="392147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1257" y="901612"/>
            <a:ext cx="8681017" cy="2087247"/>
          </a:xfrm>
        </p:spPr>
        <p:txBody>
          <a:bodyPr>
            <a:normAutofit/>
          </a:bodyPr>
          <a:lstStyle/>
          <a:p>
            <a:r>
              <a:rPr lang="en-US" sz="2000" dirty="0"/>
              <a:t>Fraction of captured phenotypes (unique phenotypes in a sample/number of unique phenotypes in the whole tumor) varies by one order of magnitude.</a:t>
            </a:r>
          </a:p>
          <a:p>
            <a:r>
              <a:rPr lang="en-US" sz="2000" dirty="0"/>
              <a:t>Fraction of cancer stem cells in the collected samples vary by as much as two orders of magnitude ranging from 0.7% to 10%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761804-1F2B-4448-8389-5BC5729AD835}"/>
              </a:ext>
            </a:extLst>
          </p:cNvPr>
          <p:cNvSpPr txBox="1">
            <a:spLocks/>
          </p:cNvSpPr>
          <p:nvPr/>
        </p:nvSpPr>
        <p:spPr>
          <a:xfrm>
            <a:off x="261257" y="0"/>
            <a:ext cx="8558893" cy="75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rgbClr val="FAFAF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Angle dependent PHENTOYPE COVARAGE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77580625-F6B2-C84F-8720-20BD757ED9A9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7C5C2A30-579E-7748-9454-CB1366A2E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t="49698"/>
          <a:stretch/>
        </p:blipFill>
        <p:spPr>
          <a:xfrm>
            <a:off x="4618251" y="2455344"/>
            <a:ext cx="3593708" cy="39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82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biopsy number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77" y="1937983"/>
            <a:ext cx="6224521" cy="433998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3730" y="1124198"/>
            <a:ext cx="8366420" cy="1127683"/>
          </a:xfrm>
        </p:spPr>
        <p:txBody>
          <a:bodyPr>
            <a:normAutofit/>
          </a:bodyPr>
          <a:lstStyle/>
          <a:p>
            <a:r>
              <a:rPr lang="en-US" sz="2000" dirty="0"/>
              <a:t>Multiple equally distant biopsies within a 90-degrees tumor quadrant increase the average fraction of captured phenotypes from about 9% for one biopsy to 25% for 4 or more biopsies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B33E4EDB-212C-DD48-BD85-321F016D6CF8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4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Biopsy specific growth dynamics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2111511"/>
            <a:ext cx="8229600" cy="4140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258" y="1023313"/>
            <a:ext cx="8558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Biopsy-specific phenotypic diversity yields tumor populations with grossly different growth dynamics from rapid and persistent growth (for biopsy taken at 135°) to initial decay and long-term dormancy (for biopsy taken at 240°).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4201757-2C9E-9C48-BF4F-F28209FF3470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66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CDF07F4-00E2-2241-AC21-4A9A02787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sense of longitudinal data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A12F0C2D-99BB-B848-BC08-EE4A0DBF1BB6}"/>
              </a:ext>
            </a:extLst>
          </p:cNvPr>
          <p:cNvSpPr/>
          <p:nvPr/>
        </p:nvSpPr>
        <p:spPr>
          <a:xfrm>
            <a:off x="509587" y="4149485"/>
            <a:ext cx="8157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Can we use longitudinal data in combination with mathematical models to make patient-specific predictions?</a:t>
            </a:r>
          </a:p>
        </p:txBody>
      </p:sp>
    </p:spTree>
    <p:extLst>
      <p:ext uri="{BB962C8B-B14F-4D97-AF65-F5344CB8AC3E}">
        <p14:creationId xmlns:p14="http://schemas.microsoft.com/office/powerpoint/2010/main" val="6640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836A89-645E-FA40-8796-EEFEF31A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 of tumor-immune system interactions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D65FE9D-7B07-C040-9028-8DED18978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0" y="1332041"/>
            <a:ext cx="3832849" cy="2748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9F64ED9-56C6-B643-B729-9904BDD6C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41" y="4655821"/>
            <a:ext cx="4051300" cy="218440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BABB4EB6-61D2-7640-8DD0-D8215C1AB91F}"/>
              </a:ext>
            </a:extLst>
          </p:cNvPr>
          <p:cNvSpPr txBox="1"/>
          <p:nvPr/>
        </p:nvSpPr>
        <p:spPr>
          <a:xfrm>
            <a:off x="2298147" y="4687769"/>
            <a:ext cx="13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Effector cells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C310EE8C-CC61-F641-9BFC-1D68180805F4}"/>
              </a:ext>
            </a:extLst>
          </p:cNvPr>
          <p:cNvSpPr txBox="1"/>
          <p:nvPr/>
        </p:nvSpPr>
        <p:spPr>
          <a:xfrm>
            <a:off x="2419975" y="6116960"/>
            <a:ext cx="125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 cells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D6A962BE-5654-A34F-9AA1-411EFF9AC7B5}"/>
              </a:ext>
            </a:extLst>
          </p:cNvPr>
          <p:cNvSpPr/>
          <p:nvPr/>
        </p:nvSpPr>
        <p:spPr>
          <a:xfrm>
            <a:off x="5002758" y="2166770"/>
            <a:ext cx="3665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Kuznetsov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Bull Math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1994</a:t>
            </a:r>
            <a:endParaRPr lang="en-US" dirty="0"/>
          </a:p>
        </p:txBody>
      </p: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DFF9DDD5-19A8-5541-BD37-0598CF13363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72369" y="4872435"/>
            <a:ext cx="1527428" cy="243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FB1444E-C11A-6E45-8D3E-5B4B2B63333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72369" y="6301626"/>
            <a:ext cx="15274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851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836A89-645E-FA40-8796-EEFEF31A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to historical data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C91FD06-D2A0-1948-AA91-B685E5EFDB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9" y="996285"/>
            <a:ext cx="8582493" cy="4531057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AD25C105-C784-BC44-8751-5B2374B150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2509" y="5648977"/>
            <a:ext cx="8223625" cy="720627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1E5EE46B-5F68-F644-B2A6-DD7C27350408}"/>
              </a:ext>
            </a:extLst>
          </p:cNvPr>
          <p:cNvSpPr/>
          <p:nvPr/>
        </p:nvSpPr>
        <p:spPr>
          <a:xfrm>
            <a:off x="4452967" y="63696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Data from: Le DT, et al.,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</a:rPr>
              <a:t>N 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</a:rPr>
              <a:t>Engl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</a:rPr>
              <a:t> J Med,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2015.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1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29E155-A91D-B349-847F-9397A8E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progression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42D09-C014-EE45-9C68-9CE4329CA3F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7" r="14796" b="72984"/>
          <a:stretch/>
        </p:blipFill>
        <p:spPr>
          <a:xfrm>
            <a:off x="604298" y="1597628"/>
            <a:ext cx="7872809" cy="40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9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29E155-A91D-B349-847F-9397A8E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42D09-C014-EE45-9C68-9CE4329CA3F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28483" r="13881" b="44501"/>
          <a:stretch/>
        </p:blipFill>
        <p:spPr>
          <a:xfrm>
            <a:off x="631594" y="1570332"/>
            <a:ext cx="7872809" cy="40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2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7ABDC7-D68C-6A4F-BC33-9B8F3595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mathematical oncology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9A389F9F-4B6A-E342-8F50-5E9B3E34400E}"/>
              </a:ext>
            </a:extLst>
          </p:cNvPr>
          <p:cNvGrpSpPr/>
          <p:nvPr/>
        </p:nvGrpSpPr>
        <p:grpSpPr>
          <a:xfrm>
            <a:off x="4793212" y="2042807"/>
            <a:ext cx="4026938" cy="4664084"/>
            <a:chOff x="4793212" y="2042807"/>
            <a:chExt cx="4026938" cy="4664084"/>
          </a:xfrm>
        </p:grpSpPr>
        <p:pic>
          <p:nvPicPr>
            <p:cNvPr id="4" name="Obraz 3">
              <a:extLst>
                <a:ext uri="{FF2B5EF4-FFF2-40B4-BE49-F238E27FC236}">
                  <a16:creationId xmlns:a16="http://schemas.microsoft.com/office/drawing/2014/main" id="{5E1F5A79-47DA-C444-BD90-CCF18B72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196" y="2042807"/>
              <a:ext cx="3767987" cy="3737843"/>
            </a:xfrm>
            <a:prstGeom prst="rect">
              <a:avLst/>
            </a:prstGeom>
          </p:spPr>
        </p:pic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710149-681A-BE47-BC9B-C86B875D1977}"/>
                </a:ext>
              </a:extLst>
            </p:cNvPr>
            <p:cNvSpPr/>
            <p:nvPr/>
          </p:nvSpPr>
          <p:spPr>
            <a:xfrm>
              <a:off x="4793212" y="5968227"/>
              <a:ext cx="402693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 Dept. Of State Geographer, ©2012 Google, Image ©2012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TerraMetrics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Data SIO, NOAA, U.S.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Nawy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NGA, GEBCO</a:t>
              </a:r>
            </a:p>
          </p:txBody>
        </p:sp>
      </p:grpSp>
      <p:grpSp>
        <p:nvGrpSpPr>
          <p:cNvPr id="3" name="Grupa 2">
            <a:extLst>
              <a:ext uri="{FF2B5EF4-FFF2-40B4-BE49-F238E27FC236}">
                <a16:creationId xmlns:a16="http://schemas.microsoft.com/office/drawing/2014/main" id="{6AAC3775-B6FE-7D4C-9CA0-4A4F42881176}"/>
              </a:ext>
            </a:extLst>
          </p:cNvPr>
          <p:cNvGrpSpPr/>
          <p:nvPr/>
        </p:nvGrpSpPr>
        <p:grpSpPr>
          <a:xfrm>
            <a:off x="334701" y="2379653"/>
            <a:ext cx="4206002" cy="3371926"/>
            <a:chOff x="334701" y="2379653"/>
            <a:chExt cx="4206002" cy="3371926"/>
          </a:xfrm>
        </p:grpSpPr>
        <p:pic>
          <p:nvPicPr>
            <p:cNvPr id="7" name="Picture 3" descr="TRAX-SIDE-SECTION.gif">
              <a:extLst>
                <a:ext uri="{FF2B5EF4-FFF2-40B4-BE49-F238E27FC236}">
                  <a16:creationId xmlns:a16="http://schemas.microsoft.com/office/drawing/2014/main" id="{D52E1F2A-F93D-C940-B9DA-49F39C7D1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71" y="2379653"/>
              <a:ext cx="4085532" cy="3064149"/>
            </a:xfrm>
            <a:prstGeom prst="rect">
              <a:avLst/>
            </a:prstGeom>
          </p:spPr>
        </p:pic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5413054-F9C2-5747-8E87-BD1FCE3E5398}"/>
                </a:ext>
              </a:extLst>
            </p:cNvPr>
            <p:cNvSpPr/>
            <p:nvPr/>
          </p:nvSpPr>
          <p:spPr>
            <a:xfrm>
              <a:off x="334701" y="5443802"/>
              <a:ext cx="40269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General Motors Chevy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Trax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virtual crash test.</a:t>
              </a:r>
            </a:p>
          </p:txBody>
        </p:sp>
      </p:grpSp>
      <p:sp>
        <p:nvSpPr>
          <p:cNvPr id="10" name="Prostokąt 9">
            <a:extLst>
              <a:ext uri="{FF2B5EF4-FFF2-40B4-BE49-F238E27FC236}">
                <a16:creationId xmlns:a16="http://schemas.microsoft.com/office/drawing/2014/main" id="{E7E114E9-E617-D646-A5AE-CEBE792AABCB}"/>
              </a:ext>
            </a:extLst>
          </p:cNvPr>
          <p:cNvSpPr/>
          <p:nvPr/>
        </p:nvSpPr>
        <p:spPr>
          <a:xfrm>
            <a:off x="455171" y="979522"/>
            <a:ext cx="754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Utilize mathematical and computational tools to create framework(s) for </a:t>
            </a:r>
            <a:r>
              <a:rPr lang="en-GB" b="1" dirty="0">
                <a:latin typeface="Calibri" panose="020F0502020204030204" pitchFamily="34" charset="0"/>
              </a:rPr>
              <a:t>virtual clinical trials </a:t>
            </a:r>
            <a:r>
              <a:rPr lang="en-GB" dirty="0">
                <a:latin typeface="Calibri" panose="020F0502020204030204" pitchFamily="34" charset="0"/>
              </a:rPr>
              <a:t>and </a:t>
            </a:r>
            <a:r>
              <a:rPr lang="en-GB" b="1" dirty="0">
                <a:latin typeface="Calibri" panose="020F0502020204030204" pitchFamily="34" charset="0"/>
              </a:rPr>
              <a:t>novel predictive models </a:t>
            </a:r>
            <a:r>
              <a:rPr lang="en-GB" dirty="0">
                <a:latin typeface="Calibri" panose="020F0502020204030204" pitchFamily="34" charset="0"/>
              </a:rPr>
              <a:t>for oncology. 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7170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29E155-A91D-B349-847F-9397A8E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Clearly stable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42D09-C014-EE45-9C68-9CE4329CA3F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2" t="57009" r="15079" b="29448"/>
          <a:stretch/>
        </p:blipFill>
        <p:spPr>
          <a:xfrm>
            <a:off x="631594" y="2743200"/>
            <a:ext cx="7872809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5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29E155-A91D-B349-847F-9397A8E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Chance for response and high risk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42D09-C014-EE45-9C68-9CE4329CA3F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2" t="71718" r="13630" b="-844"/>
          <a:stretch/>
        </p:blipFill>
        <p:spPr>
          <a:xfrm>
            <a:off x="631594" y="1480457"/>
            <a:ext cx="7872809" cy="4354285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FA8A22B2-FF74-FA4E-A8B0-109A4BC2D317}"/>
              </a:ext>
            </a:extLst>
          </p:cNvPr>
          <p:cNvSpPr/>
          <p:nvPr/>
        </p:nvSpPr>
        <p:spPr>
          <a:xfrm>
            <a:off x="5878286" y="3570514"/>
            <a:ext cx="3265714" cy="283028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0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480BC18-8627-C24C-B572-6270825CD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Enhancing radiation-induced abscopal effects with immunotherapy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8B17BB44-6D38-EB44-B2E5-4F921B27D3D9}"/>
              </a:ext>
            </a:extLst>
          </p:cNvPr>
          <p:cNvSpPr/>
          <p:nvPr/>
        </p:nvSpPr>
        <p:spPr>
          <a:xfrm>
            <a:off x="509587" y="4149485"/>
            <a:ext cx="8157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should be the radiotherapy dosage and fractionation to maximize the abscopal effect?</a:t>
            </a:r>
          </a:p>
        </p:txBody>
      </p:sp>
    </p:spTree>
    <p:extLst>
      <p:ext uri="{BB962C8B-B14F-4D97-AF65-F5344CB8AC3E}">
        <p14:creationId xmlns:p14="http://schemas.microsoft.com/office/powerpoint/2010/main" val="3680947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Synergy of radiation and immunotherapy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4364" y="6488668"/>
            <a:ext cx="605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Adapted from Demaria,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Radiat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Oncol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Phys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3" y="881968"/>
            <a:ext cx="7823200" cy="54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0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Radiation-induced immune system activation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55" y="842411"/>
            <a:ext cx="5710349" cy="554863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481248C6-02BB-E540-A201-13F38269340A}"/>
              </a:ext>
            </a:extLst>
          </p:cNvPr>
          <p:cNvSpPr/>
          <p:nvPr/>
        </p:nvSpPr>
        <p:spPr>
          <a:xfrm>
            <a:off x="5570810" y="6452708"/>
            <a:ext cx="3399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14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6F02A4-3FE1-074B-A36A-91014112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experimental setting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D66C1E-FAA5-F743-98D4-366878F8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8" y="753035"/>
            <a:ext cx="6491665" cy="5491848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5549C9B0-6436-D947-B5BB-A795F129085D}"/>
              </a:ext>
            </a:extLst>
          </p:cNvPr>
          <p:cNvSpPr/>
          <p:nvPr/>
        </p:nvSpPr>
        <p:spPr>
          <a:xfrm>
            <a:off x="5331996" y="6328013"/>
            <a:ext cx="345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Dewan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Clin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2009</a:t>
            </a:r>
            <a:endParaRPr lang="en-US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20A40DE-C694-A74C-AD19-5082479C0B3D}"/>
              </a:ext>
            </a:extLst>
          </p:cNvPr>
          <p:cNvSpPr/>
          <p:nvPr/>
        </p:nvSpPr>
        <p:spPr>
          <a:xfrm>
            <a:off x="3880303" y="4496843"/>
            <a:ext cx="1254427" cy="1748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1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6F02A4-3FE1-074B-A36A-91014112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equations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4737980-FE40-D940-8896-E4B7C0EB0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53" y="3153130"/>
            <a:ext cx="3975100" cy="6731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DCACF756-8B64-2A41-971E-02B8C19D400F}"/>
              </a:ext>
            </a:extLst>
          </p:cNvPr>
          <p:cNvSpPr/>
          <p:nvPr/>
        </p:nvSpPr>
        <p:spPr>
          <a:xfrm>
            <a:off x="351479" y="1005325"/>
            <a:ext cx="83784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Four interacting populations: </a:t>
            </a:r>
          </a:p>
          <a:p>
            <a:pPr marL="342900" indent="-342900">
              <a:buAutoNum type="arabicParenR"/>
            </a:pPr>
            <a:r>
              <a:rPr lang="en-US" dirty="0"/>
              <a:t>viable cancer cells (volume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mm</a:t>
            </a:r>
            <a:r>
              <a:rPr lang="en-US" baseline="30000" dirty="0"/>
              <a:t>3</a:t>
            </a:r>
            <a:r>
              <a:rPr lang="en-US" dirty="0"/>
              <a:t>); </a:t>
            </a:r>
          </a:p>
          <a:p>
            <a:pPr marL="342900" indent="-342900">
              <a:buAutoNum type="arabicParenR"/>
            </a:pPr>
            <a:r>
              <a:rPr lang="en-US" dirty="0"/>
              <a:t>cancer cells dying in a non-immunogenic manner (volume</a:t>
            </a:r>
            <a:r>
              <a:rPr lang="en-US" i="1" dirty="0"/>
              <a:t> D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mm</a:t>
            </a:r>
            <a:r>
              <a:rPr lang="en-US" baseline="30000" dirty="0"/>
              <a:t>3</a:t>
            </a:r>
            <a:r>
              <a:rPr lang="en-US" dirty="0"/>
              <a:t>); </a:t>
            </a:r>
          </a:p>
          <a:p>
            <a:pPr marL="342900" indent="-342900">
              <a:buAutoNum type="arabicParenR"/>
            </a:pPr>
            <a:r>
              <a:rPr lang="en-US" dirty="0"/>
              <a:t>cancer cells dying in immunogenic manner (volume </a:t>
            </a:r>
            <a:r>
              <a:rPr lang="en-US" i="1" dirty="0"/>
              <a:t>I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mm</a:t>
            </a:r>
            <a:r>
              <a:rPr lang="en-US" baseline="30000" dirty="0"/>
              <a:t>3</a:t>
            </a:r>
            <a:r>
              <a:rPr lang="en-US" dirty="0"/>
              <a:t>) and </a:t>
            </a:r>
          </a:p>
          <a:p>
            <a:pPr marL="342900" indent="-342900">
              <a:buAutoNum type="arabicParenR"/>
            </a:pPr>
            <a:r>
              <a:rPr lang="en-US" dirty="0"/>
              <a:t>activated tumor-specific cytotoxic T cells (effector cells; density 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</a:t>
            </a:r>
            <a:r>
              <a:rPr lang="en-US" baseline="30000" dirty="0"/>
              <a:t> </a:t>
            </a:r>
            <a:r>
              <a:rPr lang="en-US" dirty="0"/>
              <a:t>cells/mm</a:t>
            </a:r>
            <a:r>
              <a:rPr lang="en-US" baseline="30000" dirty="0"/>
              <a:t>3</a:t>
            </a:r>
            <a:r>
              <a:rPr lang="en-US" dirty="0"/>
              <a:t>). 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EC5CE90E-7726-0B41-85E1-D27CD7A7960D}"/>
              </a:ext>
            </a:extLst>
          </p:cNvPr>
          <p:cNvSpPr/>
          <p:nvPr/>
        </p:nvSpPr>
        <p:spPr>
          <a:xfrm>
            <a:off x="351479" y="2845790"/>
            <a:ext cx="837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Overall tumor volume (assuming negligible contribution of much smaller effector cells):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CE194B4-315B-4044-A4EC-4CFFBDCEC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27" y="4149068"/>
            <a:ext cx="5499100" cy="93980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1ACC6900-CED3-B74F-92D5-F19788EE8F6C}"/>
              </a:ext>
            </a:extLst>
          </p:cNvPr>
          <p:cNvSpPr/>
          <p:nvPr/>
        </p:nvSpPr>
        <p:spPr>
          <a:xfrm>
            <a:off x="366977" y="3810732"/>
            <a:ext cx="837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Cancer cell population dynamics at each site: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3E46B406-5D86-DF44-8A41-B449172D3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91" y="5554637"/>
            <a:ext cx="5689600" cy="977900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2FCA1B92-2E8A-A440-988D-DECCC5CDBE16}"/>
              </a:ext>
            </a:extLst>
          </p:cNvPr>
          <p:cNvSpPr/>
          <p:nvPr/>
        </p:nvSpPr>
        <p:spPr>
          <a:xfrm>
            <a:off x="366977" y="5227040"/>
            <a:ext cx="837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Cells dying in non-immunogenic manner: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D7568FA-5386-294F-95AE-FEE7C04E2FA2}"/>
              </a:ext>
            </a:extLst>
          </p:cNvPr>
          <p:cNvSpPr/>
          <p:nvPr/>
        </p:nvSpPr>
        <p:spPr>
          <a:xfrm>
            <a:off x="292253" y="958831"/>
            <a:ext cx="8309306" cy="1629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9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6F02A4-3FE1-074B-A36A-91014112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equations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DCACF756-8B64-2A41-971E-02B8C19D400F}"/>
              </a:ext>
            </a:extLst>
          </p:cNvPr>
          <p:cNvSpPr/>
          <p:nvPr/>
        </p:nvSpPr>
        <p:spPr>
          <a:xfrm>
            <a:off x="351479" y="1005325"/>
            <a:ext cx="83784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Four interacting populations: </a:t>
            </a:r>
          </a:p>
          <a:p>
            <a:pPr marL="342900" indent="-342900">
              <a:buAutoNum type="arabicParenR"/>
            </a:pPr>
            <a:r>
              <a:rPr lang="en-US" dirty="0"/>
              <a:t>viable cancer cells (volume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mm</a:t>
            </a:r>
            <a:r>
              <a:rPr lang="en-US" baseline="30000" dirty="0"/>
              <a:t>3</a:t>
            </a:r>
            <a:r>
              <a:rPr lang="en-US" dirty="0"/>
              <a:t>); </a:t>
            </a:r>
          </a:p>
          <a:p>
            <a:pPr marL="342900" indent="-342900">
              <a:buAutoNum type="arabicParenR"/>
            </a:pPr>
            <a:r>
              <a:rPr lang="en-US" dirty="0"/>
              <a:t>cancer cells dying in a non-immunogenic manner (volume</a:t>
            </a:r>
            <a:r>
              <a:rPr lang="en-US" i="1" dirty="0"/>
              <a:t> D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mm</a:t>
            </a:r>
            <a:r>
              <a:rPr lang="en-US" baseline="30000" dirty="0"/>
              <a:t>3</a:t>
            </a:r>
            <a:r>
              <a:rPr lang="en-US" dirty="0"/>
              <a:t>); </a:t>
            </a:r>
          </a:p>
          <a:p>
            <a:pPr marL="342900" indent="-342900">
              <a:buAutoNum type="arabicParenR"/>
            </a:pPr>
            <a:r>
              <a:rPr lang="en-US" dirty="0"/>
              <a:t>cancer cells dying in immunogenic manner (volume </a:t>
            </a:r>
            <a:r>
              <a:rPr lang="en-US" i="1" dirty="0"/>
              <a:t>I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mm</a:t>
            </a:r>
            <a:r>
              <a:rPr lang="en-US" baseline="30000" dirty="0"/>
              <a:t>3</a:t>
            </a:r>
            <a:r>
              <a:rPr lang="en-US" dirty="0"/>
              <a:t>) and </a:t>
            </a:r>
          </a:p>
          <a:p>
            <a:pPr marL="342900" indent="-342900">
              <a:buAutoNum type="arabicParenR"/>
            </a:pPr>
            <a:r>
              <a:rPr lang="en-US" dirty="0"/>
              <a:t>activated tumor-specific cytotoxic T cells (effector cells; density 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</a:t>
            </a:r>
            <a:r>
              <a:rPr lang="en-US" baseline="30000" dirty="0"/>
              <a:t> </a:t>
            </a:r>
            <a:r>
              <a:rPr lang="en-US" dirty="0"/>
              <a:t>cells/mm</a:t>
            </a:r>
            <a:r>
              <a:rPr lang="en-US" baseline="30000" dirty="0"/>
              <a:t>3</a:t>
            </a:r>
            <a:r>
              <a:rPr lang="en-US" dirty="0"/>
              <a:t>). 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EC5CE90E-7726-0B41-85E1-D27CD7A7960D}"/>
              </a:ext>
            </a:extLst>
          </p:cNvPr>
          <p:cNvSpPr/>
          <p:nvPr/>
        </p:nvSpPr>
        <p:spPr>
          <a:xfrm>
            <a:off x="351479" y="2845790"/>
            <a:ext cx="837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Impact of radiation (only one site):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D7568FA-5386-294F-95AE-FEE7C04E2FA2}"/>
              </a:ext>
            </a:extLst>
          </p:cNvPr>
          <p:cNvSpPr/>
          <p:nvPr/>
        </p:nvSpPr>
        <p:spPr>
          <a:xfrm>
            <a:off x="292253" y="958831"/>
            <a:ext cx="8309306" cy="1629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6E4DC57-F7EF-0D4D-BDC1-441C4E86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79" y="3122134"/>
            <a:ext cx="6426200" cy="14605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3B4A99A0-5E60-8449-9971-2D7E8E634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84" y="4858978"/>
            <a:ext cx="2628900" cy="914400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2CB51AF1-F831-8B47-AFE4-ACA222AF15F9}"/>
              </a:ext>
            </a:extLst>
          </p:cNvPr>
          <p:cNvSpPr/>
          <p:nvPr/>
        </p:nvSpPr>
        <p:spPr>
          <a:xfrm>
            <a:off x="364795" y="4570257"/>
            <a:ext cx="837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Cells dying in immunogenic manner are being cleared:</a:t>
            </a:r>
          </a:p>
        </p:txBody>
      </p:sp>
    </p:spTree>
    <p:extLst>
      <p:ext uri="{BB962C8B-B14F-4D97-AF65-F5344CB8AC3E}">
        <p14:creationId xmlns:p14="http://schemas.microsoft.com/office/powerpoint/2010/main" val="3057573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6F02A4-3FE1-074B-A36A-91014112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equations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DCACF756-8B64-2A41-971E-02B8C19D400F}"/>
              </a:ext>
            </a:extLst>
          </p:cNvPr>
          <p:cNvSpPr/>
          <p:nvPr/>
        </p:nvSpPr>
        <p:spPr>
          <a:xfrm>
            <a:off x="351479" y="1005325"/>
            <a:ext cx="83784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Four interacting populations: </a:t>
            </a:r>
          </a:p>
          <a:p>
            <a:pPr marL="342900" indent="-342900">
              <a:buAutoNum type="arabicParenR"/>
            </a:pPr>
            <a:r>
              <a:rPr lang="en-US" dirty="0"/>
              <a:t>viable cancer cells (volume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mm</a:t>
            </a:r>
            <a:r>
              <a:rPr lang="en-US" baseline="30000" dirty="0"/>
              <a:t>3</a:t>
            </a:r>
            <a:r>
              <a:rPr lang="en-US" dirty="0"/>
              <a:t>); </a:t>
            </a:r>
          </a:p>
          <a:p>
            <a:pPr marL="342900" indent="-342900">
              <a:buAutoNum type="arabicParenR"/>
            </a:pPr>
            <a:r>
              <a:rPr lang="en-US" dirty="0"/>
              <a:t>cancer cells dying in a non-immunogenic manner (volume</a:t>
            </a:r>
            <a:r>
              <a:rPr lang="en-US" i="1" dirty="0"/>
              <a:t> D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mm</a:t>
            </a:r>
            <a:r>
              <a:rPr lang="en-US" baseline="30000" dirty="0"/>
              <a:t>3</a:t>
            </a:r>
            <a:r>
              <a:rPr lang="en-US" dirty="0"/>
              <a:t>); </a:t>
            </a:r>
          </a:p>
          <a:p>
            <a:pPr marL="342900" indent="-342900">
              <a:buAutoNum type="arabicParenR"/>
            </a:pPr>
            <a:r>
              <a:rPr lang="en-US" dirty="0"/>
              <a:t>cancer cells dying in immunogenic manner (volume </a:t>
            </a:r>
            <a:r>
              <a:rPr lang="en-US" i="1" dirty="0"/>
              <a:t>I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mm</a:t>
            </a:r>
            <a:r>
              <a:rPr lang="en-US" baseline="30000" dirty="0"/>
              <a:t>3</a:t>
            </a:r>
            <a:r>
              <a:rPr lang="en-US" dirty="0"/>
              <a:t>) and </a:t>
            </a:r>
          </a:p>
          <a:p>
            <a:pPr marL="342900" indent="-342900">
              <a:buAutoNum type="arabicParenR"/>
            </a:pPr>
            <a:r>
              <a:rPr lang="en-US" dirty="0"/>
              <a:t>activated tumor-specific cytotoxic T cells (effector cells; density </a:t>
            </a:r>
            <a:r>
              <a:rPr lang="en-US" i="1" dirty="0" err="1"/>
              <a:t>E</a:t>
            </a:r>
            <a:r>
              <a:rPr lang="en-US" i="1" baseline="-25000" dirty="0" err="1"/>
              <a:t>i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</a:t>
            </a:r>
            <a:r>
              <a:rPr lang="en-US" baseline="30000" dirty="0"/>
              <a:t> </a:t>
            </a:r>
            <a:r>
              <a:rPr lang="en-US" dirty="0"/>
              <a:t>cells/mm</a:t>
            </a:r>
            <a:r>
              <a:rPr lang="en-US" baseline="30000" dirty="0"/>
              <a:t>3</a:t>
            </a:r>
            <a:r>
              <a:rPr lang="en-US" dirty="0"/>
              <a:t>). 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EC5CE90E-7726-0B41-85E1-D27CD7A7960D}"/>
              </a:ext>
            </a:extLst>
          </p:cNvPr>
          <p:cNvSpPr/>
          <p:nvPr/>
        </p:nvSpPr>
        <p:spPr>
          <a:xfrm>
            <a:off x="351479" y="2845790"/>
            <a:ext cx="837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Effector cells are being redistributed according to our previous model: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D7568FA-5386-294F-95AE-FEE7C04E2FA2}"/>
              </a:ext>
            </a:extLst>
          </p:cNvPr>
          <p:cNvSpPr/>
          <p:nvPr/>
        </p:nvSpPr>
        <p:spPr>
          <a:xfrm>
            <a:off x="292253" y="958831"/>
            <a:ext cx="8309306" cy="1629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0CACC05-C60B-8E4A-8280-554CAB8E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35" y="3032159"/>
            <a:ext cx="2971800" cy="10922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7FE3C48-D089-EC48-A8BF-4469675A0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536341"/>
            <a:ext cx="9029700" cy="1117600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75090D2B-8249-C243-A36F-A05509703D11}"/>
              </a:ext>
            </a:extLst>
          </p:cNvPr>
          <p:cNvSpPr/>
          <p:nvPr/>
        </p:nvSpPr>
        <p:spPr>
          <a:xfrm>
            <a:off x="351479" y="4290385"/>
            <a:ext cx="837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Effector cells dynamics: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289E6A6D-BCD0-EB43-8DB5-68E0D146A53C}"/>
              </a:ext>
            </a:extLst>
          </p:cNvPr>
          <p:cNvCxnSpPr/>
          <p:nvPr/>
        </p:nvCxnSpPr>
        <p:spPr>
          <a:xfrm>
            <a:off x="3859078" y="5346919"/>
            <a:ext cx="105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F946EB13-F4E0-8742-8B5F-33327B7C7D03}"/>
              </a:ext>
            </a:extLst>
          </p:cNvPr>
          <p:cNvCxnSpPr>
            <a:cxnSpLocks/>
          </p:cNvCxnSpPr>
          <p:nvPr/>
        </p:nvCxnSpPr>
        <p:spPr>
          <a:xfrm>
            <a:off x="6832169" y="5576451"/>
            <a:ext cx="916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B23521D2-1DD8-8148-8B98-84D5DDB22CCD}"/>
              </a:ext>
            </a:extLst>
          </p:cNvPr>
          <p:cNvCxnSpPr/>
          <p:nvPr/>
        </p:nvCxnSpPr>
        <p:spPr>
          <a:xfrm flipV="1">
            <a:off x="3363131" y="5518008"/>
            <a:ext cx="542441" cy="421398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rostokąt 19">
            <a:extLst>
              <a:ext uri="{FF2B5EF4-FFF2-40B4-BE49-F238E27FC236}">
                <a16:creationId xmlns:a16="http://schemas.microsoft.com/office/drawing/2014/main" id="{3520E1FD-51C9-C14A-B188-9EC49E7904DE}"/>
              </a:ext>
            </a:extLst>
          </p:cNvPr>
          <p:cNvSpPr/>
          <p:nvPr/>
        </p:nvSpPr>
        <p:spPr>
          <a:xfrm>
            <a:off x="1433777" y="5977882"/>
            <a:ext cx="2812759" cy="378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Impact of immunotherapy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D03E72A4-0BD8-414F-965E-44652270696E}"/>
              </a:ext>
            </a:extLst>
          </p:cNvPr>
          <p:cNvSpPr/>
          <p:nvPr/>
        </p:nvSpPr>
        <p:spPr>
          <a:xfrm>
            <a:off x="6007391" y="6058467"/>
            <a:ext cx="2812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Contribution of immunogenic cell death</a:t>
            </a: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0B85AEF1-4F79-DB46-9547-7B719380C755}"/>
              </a:ext>
            </a:extLst>
          </p:cNvPr>
          <p:cNvCxnSpPr>
            <a:cxnSpLocks/>
          </p:cNvCxnSpPr>
          <p:nvPr/>
        </p:nvCxnSpPr>
        <p:spPr>
          <a:xfrm flipH="1" flipV="1">
            <a:off x="7290660" y="5620222"/>
            <a:ext cx="123110" cy="438244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472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65B8CB-D21B-884D-8364-E8444332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Recap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E13CC69-BE4C-7040-99A4-EA07FA186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" y="933350"/>
            <a:ext cx="9126850" cy="55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9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CDF07F4-00E2-2241-AC21-4A9A02787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Immunotherapy screening using </a:t>
            </a:r>
            <a:r>
              <a:rPr lang="en-US" i="1" dirty="0"/>
              <a:t>in silico </a:t>
            </a:r>
            <a:r>
              <a:rPr lang="en-US" dirty="0"/>
              <a:t>models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A12F0C2D-99BB-B848-BC08-EE4A0DBF1BB6}"/>
              </a:ext>
            </a:extLst>
          </p:cNvPr>
          <p:cNvSpPr/>
          <p:nvPr/>
        </p:nvSpPr>
        <p:spPr>
          <a:xfrm>
            <a:off x="509587" y="4149485"/>
            <a:ext cx="8157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There are many possible ways to combine immunotherapy with other treatments.</a:t>
            </a:r>
          </a:p>
          <a:p>
            <a:pPr algn="just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Can we develop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in silico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models to (pre)screen possible combinations?</a:t>
            </a:r>
          </a:p>
        </p:txBody>
      </p:sp>
    </p:spTree>
    <p:extLst>
      <p:ext uri="{BB962C8B-B14F-4D97-AF65-F5344CB8AC3E}">
        <p14:creationId xmlns:p14="http://schemas.microsoft.com/office/powerpoint/2010/main" val="170348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6F02A4-3FE1-074B-A36A-91014112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data (after parameter estimation)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C926ADE-BEDA-C44F-B049-E8CC99816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22"/>
          <a:stretch/>
        </p:blipFill>
        <p:spPr>
          <a:xfrm>
            <a:off x="0" y="1926707"/>
            <a:ext cx="9002373" cy="4071136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1D0B493E-4025-FE45-A939-3DB932C57A4F}"/>
              </a:ext>
            </a:extLst>
          </p:cNvPr>
          <p:cNvSpPr/>
          <p:nvPr/>
        </p:nvSpPr>
        <p:spPr>
          <a:xfrm>
            <a:off x="3940841" y="1237091"/>
            <a:ext cx="19822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Monotherapies</a:t>
            </a:r>
          </a:p>
        </p:txBody>
      </p:sp>
    </p:spTree>
    <p:extLst>
      <p:ext uri="{BB962C8B-B14F-4D97-AF65-F5344CB8AC3E}">
        <p14:creationId xmlns:p14="http://schemas.microsoft.com/office/powerpoint/2010/main" val="3683926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6F02A4-3FE1-074B-A36A-91014112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data (after parameter estimation)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C926ADE-BEDA-C44F-B049-E8CC99816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9"/>
          <a:stretch/>
        </p:blipFill>
        <p:spPr>
          <a:xfrm>
            <a:off x="0" y="1845528"/>
            <a:ext cx="9251658" cy="4121319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2102FD72-1F49-364B-978E-3162301A78E4}"/>
              </a:ext>
            </a:extLst>
          </p:cNvPr>
          <p:cNvSpPr/>
          <p:nvPr/>
        </p:nvSpPr>
        <p:spPr>
          <a:xfrm>
            <a:off x="3330054" y="1237091"/>
            <a:ext cx="31935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Combination therapies</a:t>
            </a:r>
          </a:p>
        </p:txBody>
      </p:sp>
    </p:spTree>
    <p:extLst>
      <p:ext uri="{BB962C8B-B14F-4D97-AF65-F5344CB8AC3E}">
        <p14:creationId xmlns:p14="http://schemas.microsoft.com/office/powerpoint/2010/main" val="2335458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261FF3-3E78-BE46-8497-92EEAFF8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Extrapolation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4DAF776-D059-5640-BA7A-F2C324FDA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/>
          <a:stretch/>
        </p:blipFill>
        <p:spPr>
          <a:xfrm>
            <a:off x="1049719" y="1273175"/>
            <a:ext cx="6981968" cy="491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7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73AB80-E468-2349-918F-A178B545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therapy design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622AF90-942E-7149-BDA5-62B018398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9" b="50844"/>
          <a:stretch/>
        </p:blipFill>
        <p:spPr>
          <a:xfrm>
            <a:off x="907659" y="1146932"/>
            <a:ext cx="7173099" cy="53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4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4370A3-3068-5B45-9C97-9A51DE45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EC2288C-B7A6-7347-AAA9-682F257C7BAD}"/>
              </a:ext>
            </a:extLst>
          </p:cNvPr>
          <p:cNvSpPr txBox="1"/>
          <p:nvPr/>
        </p:nvSpPr>
        <p:spPr>
          <a:xfrm rot="21267216">
            <a:off x="975032" y="1778914"/>
            <a:ext cx="3272560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i="1" dirty="0"/>
              <a:t>In silico </a:t>
            </a:r>
            <a:r>
              <a:rPr lang="en-US" sz="2200" dirty="0"/>
              <a:t>models can be (potentially) used to predict patient’s response to various therapies.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DB7692E-F5EB-AD48-88FB-11FD9A09773F}"/>
              </a:ext>
            </a:extLst>
          </p:cNvPr>
          <p:cNvSpPr txBox="1"/>
          <p:nvPr/>
        </p:nvSpPr>
        <p:spPr>
          <a:xfrm rot="328488">
            <a:off x="5037803" y="1874467"/>
            <a:ext cx="3272560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i="1" dirty="0"/>
              <a:t>In silico </a:t>
            </a:r>
            <a:r>
              <a:rPr lang="en-US" sz="2200" dirty="0"/>
              <a:t>screening of various combination therapies on a per-patient basis.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F58B5E72-9C28-CC4E-992A-94EBCA21D572}"/>
              </a:ext>
            </a:extLst>
          </p:cNvPr>
          <p:cNvSpPr txBox="1"/>
          <p:nvPr/>
        </p:nvSpPr>
        <p:spPr>
          <a:xfrm rot="390539">
            <a:off x="848106" y="3887441"/>
            <a:ext cx="3272560" cy="1785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Analysis of longitudinal data using mechanistic dynamical models can serve as an online clinical decision support system.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75DAAA28-F7B5-1140-8B90-D2CF11A8EE35}"/>
              </a:ext>
            </a:extLst>
          </p:cNvPr>
          <p:cNvSpPr txBox="1"/>
          <p:nvPr/>
        </p:nvSpPr>
        <p:spPr>
          <a:xfrm rot="21439777">
            <a:off x="4559059" y="4225994"/>
            <a:ext cx="3767974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We can combine preclinical data and mechanistic models to augment clinical trial design.</a:t>
            </a:r>
          </a:p>
        </p:txBody>
      </p:sp>
      <p:sp>
        <p:nvSpPr>
          <p:cNvPr id="3" name="Strzałka w prawo 2">
            <a:extLst>
              <a:ext uri="{FF2B5EF4-FFF2-40B4-BE49-F238E27FC236}">
                <a16:creationId xmlns:a16="http://schemas.microsoft.com/office/drawing/2014/main" id="{52F9CF93-1C05-1544-B32C-96548334EC9F}"/>
              </a:ext>
            </a:extLst>
          </p:cNvPr>
          <p:cNvSpPr/>
          <p:nvPr/>
        </p:nvSpPr>
        <p:spPr>
          <a:xfrm>
            <a:off x="4094328" y="1951630"/>
            <a:ext cx="881933" cy="382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2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4370A3-3068-5B45-9C97-9A51DE45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380A754-C05C-C345-80F0-135C359BE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7" y="2736321"/>
            <a:ext cx="2387842" cy="234303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8568736-B4BA-0945-8B8B-CE98D9B58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18" y="1247758"/>
            <a:ext cx="5575232" cy="108600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62F7DE7-1C7F-B445-AC6D-290674EEA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74" y="3489045"/>
            <a:ext cx="2857500" cy="224790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05C9B5BA-7F2A-7245-AA4B-0D4F02DD9CED}"/>
              </a:ext>
            </a:extLst>
          </p:cNvPr>
          <p:cNvSpPr txBox="1"/>
          <p:nvPr/>
        </p:nvSpPr>
        <p:spPr>
          <a:xfrm>
            <a:off x="695795" y="5240740"/>
            <a:ext cx="174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Heiko Enderling</a:t>
            </a:r>
          </a:p>
          <a:p>
            <a:r>
              <a:rPr lang="en-US" dirty="0"/>
              <a:t>Philip Hahnfeldt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87D7056-EB88-C442-A54C-82879ED1C5AE}"/>
              </a:ext>
            </a:extLst>
          </p:cNvPr>
          <p:cNvSpPr txBox="1"/>
          <p:nvPr/>
        </p:nvSpPr>
        <p:spPr>
          <a:xfrm>
            <a:off x="6337942" y="2413155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Jakob Kather</a:t>
            </a:r>
          </a:p>
          <a:p>
            <a:r>
              <a:rPr lang="en-US" dirty="0"/>
              <a:t>Niels </a:t>
            </a:r>
            <a:r>
              <a:rPr lang="en-US" dirty="0" err="1"/>
              <a:t>Halama</a:t>
            </a:r>
            <a:endParaRPr lang="en-US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54C966D-C648-1041-9C5F-9971976A43A5}"/>
              </a:ext>
            </a:extLst>
          </p:cNvPr>
          <p:cNvSpPr txBox="1"/>
          <p:nvPr/>
        </p:nvSpPr>
        <p:spPr>
          <a:xfrm>
            <a:off x="5541216" y="588359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Enderling lab</a:t>
            </a:r>
          </a:p>
        </p:txBody>
      </p:sp>
    </p:spTree>
    <p:extLst>
      <p:ext uri="{BB962C8B-B14F-4D97-AF65-F5344CB8AC3E}">
        <p14:creationId xmlns:p14="http://schemas.microsoft.com/office/powerpoint/2010/main" val="2903389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BE8CA44-376C-724B-A10B-D873EFB71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5" name="Symbol zastępczy tekstu 3">
            <a:extLst>
              <a:ext uri="{FF2B5EF4-FFF2-40B4-BE49-F238E27FC236}">
                <a16:creationId xmlns:a16="http://schemas.microsoft.com/office/drawing/2014/main" id="{4994ED3C-14AD-204D-9146-86162212C08A}"/>
              </a:ext>
            </a:extLst>
          </p:cNvPr>
          <p:cNvSpPr txBox="1">
            <a:spLocks/>
          </p:cNvSpPr>
          <p:nvPr/>
        </p:nvSpPr>
        <p:spPr>
          <a:xfrm>
            <a:off x="509588" y="4428983"/>
            <a:ext cx="7886700" cy="477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5066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31BBE241-FD92-1746-AF36-65950ED2825D}"/>
              </a:ext>
            </a:extLst>
          </p:cNvPr>
          <p:cNvCxnSpPr>
            <a:cxnSpLocks/>
          </p:cNvCxnSpPr>
          <p:nvPr/>
        </p:nvCxnSpPr>
        <p:spPr>
          <a:xfrm flipV="1">
            <a:off x="6310406" y="3025306"/>
            <a:ext cx="450194" cy="47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DF4A3361-5A7A-824E-B55F-13668527F688}"/>
              </a:ext>
            </a:extLst>
          </p:cNvPr>
          <p:cNvCxnSpPr>
            <a:cxnSpLocks/>
          </p:cNvCxnSpPr>
          <p:nvPr/>
        </p:nvCxnSpPr>
        <p:spPr>
          <a:xfrm>
            <a:off x="6287827" y="3509901"/>
            <a:ext cx="598395" cy="2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Łącznik prosty ze strzałką 66">
            <a:extLst>
              <a:ext uri="{FF2B5EF4-FFF2-40B4-BE49-F238E27FC236}">
                <a16:creationId xmlns:a16="http://schemas.microsoft.com/office/drawing/2014/main" id="{11334617-B3DB-FD45-9462-B6602773E6FE}"/>
              </a:ext>
            </a:extLst>
          </p:cNvPr>
          <p:cNvCxnSpPr>
            <a:cxnSpLocks/>
          </p:cNvCxnSpPr>
          <p:nvPr/>
        </p:nvCxnSpPr>
        <p:spPr>
          <a:xfrm>
            <a:off x="6321697" y="3509900"/>
            <a:ext cx="399957" cy="452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Łącznik prosty ze strzałką 71">
            <a:extLst>
              <a:ext uri="{FF2B5EF4-FFF2-40B4-BE49-F238E27FC236}">
                <a16:creationId xmlns:a16="http://schemas.microsoft.com/office/drawing/2014/main" id="{D9AC95CD-123A-804F-9309-E5BA283CF54D}"/>
              </a:ext>
            </a:extLst>
          </p:cNvPr>
          <p:cNvCxnSpPr>
            <a:cxnSpLocks/>
          </p:cNvCxnSpPr>
          <p:nvPr/>
        </p:nvCxnSpPr>
        <p:spPr>
          <a:xfrm flipH="1">
            <a:off x="5683199" y="3503542"/>
            <a:ext cx="623287" cy="5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Łącznik prosty ze strzałką 73">
            <a:extLst>
              <a:ext uri="{FF2B5EF4-FFF2-40B4-BE49-F238E27FC236}">
                <a16:creationId xmlns:a16="http://schemas.microsoft.com/office/drawing/2014/main" id="{EDDE8FFC-739F-104F-9C21-7E854A6789D4}"/>
              </a:ext>
            </a:extLst>
          </p:cNvPr>
          <p:cNvCxnSpPr>
            <a:cxnSpLocks/>
          </p:cNvCxnSpPr>
          <p:nvPr/>
        </p:nvCxnSpPr>
        <p:spPr>
          <a:xfrm flipH="1" flipV="1">
            <a:off x="5838760" y="3034594"/>
            <a:ext cx="449067" cy="49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Łącznik prosty ze strzałką 76">
            <a:extLst>
              <a:ext uri="{FF2B5EF4-FFF2-40B4-BE49-F238E27FC236}">
                <a16:creationId xmlns:a16="http://schemas.microsoft.com/office/drawing/2014/main" id="{E2626650-AF0A-B04F-9055-C452B74BEC96}"/>
              </a:ext>
            </a:extLst>
          </p:cNvPr>
          <p:cNvCxnSpPr>
            <a:cxnSpLocks/>
          </p:cNvCxnSpPr>
          <p:nvPr/>
        </p:nvCxnSpPr>
        <p:spPr>
          <a:xfrm flipV="1">
            <a:off x="6293441" y="2889479"/>
            <a:ext cx="1753" cy="61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Łącznik prosty ze strzałką 79">
            <a:extLst>
              <a:ext uri="{FF2B5EF4-FFF2-40B4-BE49-F238E27FC236}">
                <a16:creationId xmlns:a16="http://schemas.microsoft.com/office/drawing/2014/main" id="{83A7C470-5953-3C41-B189-CDA733381D4C}"/>
              </a:ext>
            </a:extLst>
          </p:cNvPr>
          <p:cNvCxnSpPr>
            <a:cxnSpLocks/>
          </p:cNvCxnSpPr>
          <p:nvPr/>
        </p:nvCxnSpPr>
        <p:spPr>
          <a:xfrm flipH="1">
            <a:off x="5825673" y="3489087"/>
            <a:ext cx="464762" cy="475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CC488189-C7BF-FD49-9A80-E9522CB45AF8}"/>
              </a:ext>
            </a:extLst>
          </p:cNvPr>
          <p:cNvCxnSpPr>
            <a:cxnSpLocks/>
          </p:cNvCxnSpPr>
          <p:nvPr/>
        </p:nvCxnSpPr>
        <p:spPr>
          <a:xfrm flipH="1">
            <a:off x="6277266" y="3508731"/>
            <a:ext cx="10561" cy="58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ytuł 2">
            <a:extLst>
              <a:ext uri="{FF2B5EF4-FFF2-40B4-BE49-F238E27FC236}">
                <a16:creationId xmlns:a16="http://schemas.microsoft.com/office/drawing/2014/main" id="{584276D4-2CAA-964A-BBE9-32E5134F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Agent-based modeling 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CF7A5FE5-E0A0-9E4F-8B35-D8FA47F3F8EB}"/>
              </a:ext>
            </a:extLst>
          </p:cNvPr>
          <p:cNvSpPr/>
          <p:nvPr/>
        </p:nvSpPr>
        <p:spPr>
          <a:xfrm>
            <a:off x="5124882" y="6419016"/>
            <a:ext cx="381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Poleszczuk et al.,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2015</a:t>
            </a:r>
            <a:endParaRPr lang="en-US" dirty="0"/>
          </a:p>
        </p:txBody>
      </p:sp>
      <p:grpSp>
        <p:nvGrpSpPr>
          <p:cNvPr id="39" name="Grupa 38">
            <a:extLst>
              <a:ext uri="{FF2B5EF4-FFF2-40B4-BE49-F238E27FC236}">
                <a16:creationId xmlns:a16="http://schemas.microsoft.com/office/drawing/2014/main" id="{EA50642B-C1F7-DF45-8E5A-D010A0FBC726}"/>
              </a:ext>
            </a:extLst>
          </p:cNvPr>
          <p:cNvGrpSpPr/>
          <p:nvPr/>
        </p:nvGrpSpPr>
        <p:grpSpPr>
          <a:xfrm>
            <a:off x="286140" y="1654706"/>
            <a:ext cx="3400360" cy="3887316"/>
            <a:chOff x="286140" y="1654706"/>
            <a:chExt cx="3400360" cy="3887316"/>
          </a:xfrm>
        </p:grpSpPr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883CDD0E-068D-5342-BC51-06AD308883FE}"/>
                </a:ext>
              </a:extLst>
            </p:cNvPr>
            <p:cNvSpPr txBox="1"/>
            <p:nvPr/>
          </p:nvSpPr>
          <p:spPr>
            <a:xfrm>
              <a:off x="897032" y="1654706"/>
              <a:ext cx="278946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On-grid agent-based model</a:t>
              </a:r>
            </a:p>
          </p:txBody>
        </p:sp>
        <p:grpSp>
          <p:nvGrpSpPr>
            <p:cNvPr id="28" name="Grupa 27">
              <a:extLst>
                <a:ext uri="{FF2B5EF4-FFF2-40B4-BE49-F238E27FC236}">
                  <a16:creationId xmlns:a16="http://schemas.microsoft.com/office/drawing/2014/main" id="{1CDF5DCB-8DE5-164B-B3AF-ED18EA904CDD}"/>
                </a:ext>
              </a:extLst>
            </p:cNvPr>
            <p:cNvGrpSpPr/>
            <p:nvPr/>
          </p:nvGrpSpPr>
          <p:grpSpPr>
            <a:xfrm>
              <a:off x="939582" y="2174757"/>
              <a:ext cx="2735629" cy="2679465"/>
              <a:chOff x="939582" y="2174757"/>
              <a:chExt cx="2735629" cy="2679465"/>
            </a:xfrm>
          </p:grpSpPr>
          <p:cxnSp>
            <p:nvCxnSpPr>
              <p:cNvPr id="17" name="Łącznik prosty 16">
                <a:extLst>
                  <a:ext uri="{FF2B5EF4-FFF2-40B4-BE49-F238E27FC236}">
                    <a16:creationId xmlns:a16="http://schemas.microsoft.com/office/drawing/2014/main" id="{57B319BA-C988-9947-9634-CC7BA87B7B7C}"/>
                  </a:ext>
                </a:extLst>
              </p:cNvPr>
              <p:cNvCxnSpPr/>
              <p:nvPr/>
            </p:nvCxnSpPr>
            <p:spPr>
              <a:xfrm>
                <a:off x="970844" y="2619022"/>
                <a:ext cx="27043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Łącznik prosty 17">
                <a:extLst>
                  <a:ext uri="{FF2B5EF4-FFF2-40B4-BE49-F238E27FC236}">
                    <a16:creationId xmlns:a16="http://schemas.microsoft.com/office/drawing/2014/main" id="{5840BC7E-27A3-EF49-AF8D-E1DF9AA66168}"/>
                  </a:ext>
                </a:extLst>
              </p:cNvPr>
              <p:cNvCxnSpPr/>
              <p:nvPr/>
            </p:nvCxnSpPr>
            <p:spPr>
              <a:xfrm>
                <a:off x="939582" y="3199223"/>
                <a:ext cx="27043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Łącznik prosty 18">
                <a:extLst>
                  <a:ext uri="{FF2B5EF4-FFF2-40B4-BE49-F238E27FC236}">
                    <a16:creationId xmlns:a16="http://schemas.microsoft.com/office/drawing/2014/main" id="{11C43650-71AA-434D-A00E-456B5B2BB70E}"/>
                  </a:ext>
                </a:extLst>
              </p:cNvPr>
              <p:cNvCxnSpPr/>
              <p:nvPr/>
            </p:nvCxnSpPr>
            <p:spPr>
              <a:xfrm>
                <a:off x="959554" y="3798711"/>
                <a:ext cx="27043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Łącznik prosty 19">
                <a:extLst>
                  <a:ext uri="{FF2B5EF4-FFF2-40B4-BE49-F238E27FC236}">
                    <a16:creationId xmlns:a16="http://schemas.microsoft.com/office/drawing/2014/main" id="{E7300D5A-DE22-3F49-8C36-98D3B04A768D}"/>
                  </a:ext>
                </a:extLst>
              </p:cNvPr>
              <p:cNvCxnSpPr/>
              <p:nvPr/>
            </p:nvCxnSpPr>
            <p:spPr>
              <a:xfrm>
                <a:off x="959553" y="4408311"/>
                <a:ext cx="27043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Łącznik prosty 20">
                <a:extLst>
                  <a:ext uri="{FF2B5EF4-FFF2-40B4-BE49-F238E27FC236}">
                    <a16:creationId xmlns:a16="http://schemas.microsoft.com/office/drawing/2014/main" id="{09F90495-3263-A54E-BB56-8BC7506A9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5466" y="2174757"/>
                <a:ext cx="0" cy="26794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Łącznik prosty 24">
                <a:extLst>
                  <a:ext uri="{FF2B5EF4-FFF2-40B4-BE49-F238E27FC236}">
                    <a16:creationId xmlns:a16="http://schemas.microsoft.com/office/drawing/2014/main" id="{5C5FE159-E854-B648-BB4C-D3AC1142F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8132" y="2174757"/>
                <a:ext cx="0" cy="26794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y 25">
                <a:extLst>
                  <a:ext uri="{FF2B5EF4-FFF2-40B4-BE49-F238E27FC236}">
                    <a16:creationId xmlns:a16="http://schemas.microsoft.com/office/drawing/2014/main" id="{EB7DB1C0-838C-3E40-A9CE-89EEC5B58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155" y="2174757"/>
                <a:ext cx="0" cy="26794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>
                <a:extLst>
                  <a:ext uri="{FF2B5EF4-FFF2-40B4-BE49-F238E27FC236}">
                    <a16:creationId xmlns:a16="http://schemas.microsoft.com/office/drawing/2014/main" id="{886B1FEF-C000-7D41-AA43-101FAAADC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3466" y="2174757"/>
                <a:ext cx="0" cy="26794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F3E49D2-28EF-0A4B-82F9-19C2734670D4}"/>
                </a:ext>
              </a:extLst>
            </p:cNvPr>
            <p:cNvSpPr/>
            <p:nvPr/>
          </p:nvSpPr>
          <p:spPr>
            <a:xfrm>
              <a:off x="1517198" y="2731912"/>
              <a:ext cx="353717" cy="353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C37EDDF-B0BC-BE4E-B388-A7FAA099B03E}"/>
                </a:ext>
              </a:extLst>
            </p:cNvPr>
            <p:cNvSpPr/>
            <p:nvPr/>
          </p:nvSpPr>
          <p:spPr>
            <a:xfrm>
              <a:off x="2112299" y="3324573"/>
              <a:ext cx="353717" cy="3537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413C5A4D-9110-4C42-9379-3C8A1B47DAF8}"/>
                </a:ext>
              </a:extLst>
            </p:cNvPr>
            <p:cNvSpPr/>
            <p:nvPr/>
          </p:nvSpPr>
          <p:spPr>
            <a:xfrm>
              <a:off x="1506428" y="3918540"/>
              <a:ext cx="353717" cy="3537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A8896A0-D9B7-344E-A1F2-A6CCB2C72C4B}"/>
                </a:ext>
              </a:extLst>
            </p:cNvPr>
            <p:cNvSpPr/>
            <p:nvPr/>
          </p:nvSpPr>
          <p:spPr>
            <a:xfrm>
              <a:off x="2086913" y="3906305"/>
              <a:ext cx="353717" cy="3537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45B387FD-58EA-9842-AC25-09BFDDE883B8}"/>
                </a:ext>
              </a:extLst>
            </p:cNvPr>
            <p:cNvSpPr/>
            <p:nvPr/>
          </p:nvSpPr>
          <p:spPr>
            <a:xfrm>
              <a:off x="2681979" y="3950601"/>
              <a:ext cx="353717" cy="3537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64C30394-1896-6F43-A733-85410246501B}"/>
                </a:ext>
              </a:extLst>
            </p:cNvPr>
            <p:cNvSpPr/>
            <p:nvPr/>
          </p:nvSpPr>
          <p:spPr>
            <a:xfrm>
              <a:off x="1506428" y="4503818"/>
              <a:ext cx="353717" cy="3537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B0887603-FB3A-6241-AE6B-094BE1132962}"/>
                </a:ext>
              </a:extLst>
            </p:cNvPr>
            <p:cNvCxnSpPr/>
            <p:nvPr/>
          </p:nvCxnSpPr>
          <p:spPr>
            <a:xfrm>
              <a:off x="1371599" y="5077134"/>
              <a:ext cx="61855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pole tekstowe 37">
                  <a:extLst>
                    <a:ext uri="{FF2B5EF4-FFF2-40B4-BE49-F238E27FC236}">
                      <a16:creationId xmlns:a16="http://schemas.microsoft.com/office/drawing/2014/main" id="{80513E03-03AA-FD42-B561-0B869632283C}"/>
                    </a:ext>
                  </a:extLst>
                </p:cNvPr>
                <p:cNvSpPr txBox="1"/>
                <p:nvPr/>
              </p:nvSpPr>
              <p:spPr>
                <a:xfrm>
                  <a:off x="286140" y="5172690"/>
                  <a:ext cx="278946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15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pole tekstowe 37">
                  <a:extLst>
                    <a:ext uri="{FF2B5EF4-FFF2-40B4-BE49-F238E27FC236}">
                      <a16:creationId xmlns:a16="http://schemas.microsoft.com/office/drawing/2014/main" id="{80513E03-03AA-FD42-B561-0B8696322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140" y="5172690"/>
                  <a:ext cx="2789468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3333"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upa 60">
            <a:extLst>
              <a:ext uri="{FF2B5EF4-FFF2-40B4-BE49-F238E27FC236}">
                <a16:creationId xmlns:a16="http://schemas.microsoft.com/office/drawing/2014/main" id="{4BFB8447-FD2C-7740-997A-D4AB45F6BE52}"/>
              </a:ext>
            </a:extLst>
          </p:cNvPr>
          <p:cNvGrpSpPr/>
          <p:nvPr/>
        </p:nvGrpSpPr>
        <p:grpSpPr>
          <a:xfrm>
            <a:off x="4895702" y="1654706"/>
            <a:ext cx="2789468" cy="3199516"/>
            <a:chOff x="4483823" y="2716829"/>
            <a:chExt cx="2789468" cy="3199516"/>
          </a:xfrm>
        </p:grpSpPr>
        <p:grpSp>
          <p:nvGrpSpPr>
            <p:cNvPr id="40" name="Grupa 39">
              <a:extLst>
                <a:ext uri="{FF2B5EF4-FFF2-40B4-BE49-F238E27FC236}">
                  <a16:creationId xmlns:a16="http://schemas.microsoft.com/office/drawing/2014/main" id="{D6DB05B0-9645-9649-8FE9-888DBAEDFE80}"/>
                </a:ext>
              </a:extLst>
            </p:cNvPr>
            <p:cNvGrpSpPr/>
            <p:nvPr/>
          </p:nvGrpSpPr>
          <p:grpSpPr>
            <a:xfrm>
              <a:off x="4483823" y="2716829"/>
              <a:ext cx="2789468" cy="3199516"/>
              <a:chOff x="897032" y="1654706"/>
              <a:chExt cx="2789468" cy="3199516"/>
            </a:xfrm>
          </p:grpSpPr>
          <p:sp>
            <p:nvSpPr>
              <p:cNvPr id="41" name="pole tekstowe 40">
                <a:extLst>
                  <a:ext uri="{FF2B5EF4-FFF2-40B4-BE49-F238E27FC236}">
                    <a16:creationId xmlns:a16="http://schemas.microsoft.com/office/drawing/2014/main" id="{30F8DB86-833B-5E4C-8B0D-A512025C6ADA}"/>
                  </a:ext>
                </a:extLst>
              </p:cNvPr>
              <p:cNvSpPr txBox="1"/>
              <p:nvPr/>
            </p:nvSpPr>
            <p:spPr>
              <a:xfrm>
                <a:off x="897032" y="1654706"/>
                <a:ext cx="27894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Moore neighborhood</a:t>
                </a:r>
              </a:p>
            </p:txBody>
          </p:sp>
          <p:grpSp>
            <p:nvGrpSpPr>
              <p:cNvPr id="42" name="Grupa 41">
                <a:extLst>
                  <a:ext uri="{FF2B5EF4-FFF2-40B4-BE49-F238E27FC236}">
                    <a16:creationId xmlns:a16="http://schemas.microsoft.com/office/drawing/2014/main" id="{B52AB1EA-A759-A24D-86E2-D6D9B24C904B}"/>
                  </a:ext>
                </a:extLst>
              </p:cNvPr>
              <p:cNvGrpSpPr/>
              <p:nvPr/>
            </p:nvGrpSpPr>
            <p:grpSpPr>
              <a:xfrm>
                <a:off x="939582" y="2174757"/>
                <a:ext cx="2735629" cy="2679465"/>
                <a:chOff x="939582" y="2174757"/>
                <a:chExt cx="2735629" cy="2679465"/>
              </a:xfrm>
            </p:grpSpPr>
            <p:cxnSp>
              <p:nvCxnSpPr>
                <p:cNvPr id="51" name="Łącznik prosty 50">
                  <a:extLst>
                    <a:ext uri="{FF2B5EF4-FFF2-40B4-BE49-F238E27FC236}">
                      <a16:creationId xmlns:a16="http://schemas.microsoft.com/office/drawing/2014/main" id="{D2D7A8BA-E944-4542-BBEF-F3A891F99C5F}"/>
                    </a:ext>
                  </a:extLst>
                </p:cNvPr>
                <p:cNvCxnSpPr/>
                <p:nvPr/>
              </p:nvCxnSpPr>
              <p:spPr>
                <a:xfrm>
                  <a:off x="970844" y="2619022"/>
                  <a:ext cx="27043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Łącznik prosty 51">
                  <a:extLst>
                    <a:ext uri="{FF2B5EF4-FFF2-40B4-BE49-F238E27FC236}">
                      <a16:creationId xmlns:a16="http://schemas.microsoft.com/office/drawing/2014/main" id="{9E30FA0F-63B3-5642-A4C3-6CB18043F9BC}"/>
                    </a:ext>
                  </a:extLst>
                </p:cNvPr>
                <p:cNvCxnSpPr/>
                <p:nvPr/>
              </p:nvCxnSpPr>
              <p:spPr>
                <a:xfrm>
                  <a:off x="939582" y="3199223"/>
                  <a:ext cx="27043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Łącznik prosty 52">
                  <a:extLst>
                    <a:ext uri="{FF2B5EF4-FFF2-40B4-BE49-F238E27FC236}">
                      <a16:creationId xmlns:a16="http://schemas.microsoft.com/office/drawing/2014/main" id="{D29106BD-2C86-0846-A831-7CD40ABD2E5D}"/>
                    </a:ext>
                  </a:extLst>
                </p:cNvPr>
                <p:cNvCxnSpPr/>
                <p:nvPr/>
              </p:nvCxnSpPr>
              <p:spPr>
                <a:xfrm>
                  <a:off x="959554" y="3798711"/>
                  <a:ext cx="27043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>
                  <a:extLst>
                    <a:ext uri="{FF2B5EF4-FFF2-40B4-BE49-F238E27FC236}">
                      <a16:creationId xmlns:a16="http://schemas.microsoft.com/office/drawing/2014/main" id="{37D9511D-61BD-CB47-941E-952D2477EFB3}"/>
                    </a:ext>
                  </a:extLst>
                </p:cNvPr>
                <p:cNvCxnSpPr/>
                <p:nvPr/>
              </p:nvCxnSpPr>
              <p:spPr>
                <a:xfrm>
                  <a:off x="959553" y="4408311"/>
                  <a:ext cx="27043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>
                  <a:extLst>
                    <a:ext uri="{FF2B5EF4-FFF2-40B4-BE49-F238E27FC236}">
                      <a16:creationId xmlns:a16="http://schemas.microsoft.com/office/drawing/2014/main" id="{0BA8D158-B7B4-5341-9346-A6B931381F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5466" y="2174757"/>
                  <a:ext cx="0" cy="267946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>
                  <a:extLst>
                    <a:ext uri="{FF2B5EF4-FFF2-40B4-BE49-F238E27FC236}">
                      <a16:creationId xmlns:a16="http://schemas.microsoft.com/office/drawing/2014/main" id="{6FAF2661-99C6-6145-9BB4-9E4DC022A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8132" y="2174757"/>
                  <a:ext cx="0" cy="267946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>
                  <a:extLst>
                    <a:ext uri="{FF2B5EF4-FFF2-40B4-BE49-F238E27FC236}">
                      <a16:creationId xmlns:a16="http://schemas.microsoft.com/office/drawing/2014/main" id="{E4B5F340-C74E-D94A-B307-2E44AC4DD6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85155" y="2174757"/>
                  <a:ext cx="0" cy="267946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>
                  <a:extLst>
                    <a:ext uri="{FF2B5EF4-FFF2-40B4-BE49-F238E27FC236}">
                      <a16:creationId xmlns:a16="http://schemas.microsoft.com/office/drawing/2014/main" id="{2ABCCA36-0C01-2948-B8D1-CE142D920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6" y="2174757"/>
                  <a:ext cx="0" cy="267946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Owal 43">
                <a:extLst>
                  <a:ext uri="{FF2B5EF4-FFF2-40B4-BE49-F238E27FC236}">
                    <a16:creationId xmlns:a16="http://schemas.microsoft.com/office/drawing/2014/main" id="{8FAC698F-8B42-A84D-B995-06B518463E16}"/>
                  </a:ext>
                </a:extLst>
              </p:cNvPr>
              <p:cNvSpPr/>
              <p:nvPr/>
            </p:nvSpPr>
            <p:spPr>
              <a:xfrm>
                <a:off x="2112299" y="3324573"/>
                <a:ext cx="353717" cy="3537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Prostokąt 59">
              <a:extLst>
                <a:ext uri="{FF2B5EF4-FFF2-40B4-BE49-F238E27FC236}">
                  <a16:creationId xmlns:a16="http://schemas.microsoft.com/office/drawing/2014/main" id="{47440FCE-9D0E-F54C-8A51-B44245812271}"/>
                </a:ext>
              </a:extLst>
            </p:cNvPr>
            <p:cNvSpPr/>
            <p:nvPr/>
          </p:nvSpPr>
          <p:spPr>
            <a:xfrm>
              <a:off x="4992257" y="3678290"/>
              <a:ext cx="1778000" cy="1792144"/>
            </a:xfrm>
            <a:prstGeom prst="rect">
              <a:avLst/>
            </a:prstGeom>
            <a:noFill/>
            <a:ln w="57150">
              <a:solidFill>
                <a:srgbClr val="FFFF00">
                  <a:alpha val="6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Obraz 5">
            <a:extLst>
              <a:ext uri="{FF2B5EF4-FFF2-40B4-BE49-F238E27FC236}">
                <a16:creationId xmlns:a16="http://schemas.microsoft.com/office/drawing/2014/main" id="{9CE0C42D-4604-C44D-9B71-85D074F36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5" y="1300286"/>
            <a:ext cx="8227840" cy="4489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072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84276D4-2CAA-964A-BBE9-32E5134F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AGENTS AND Interactions network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78168B3-6E45-DD48-8751-F9414FCAD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90" y="790808"/>
            <a:ext cx="6474119" cy="5555759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0826159F-D4AB-384A-B185-E001EF6654CA}"/>
              </a:ext>
            </a:extLst>
          </p:cNvPr>
          <p:cNvSpPr/>
          <p:nvPr/>
        </p:nvSpPr>
        <p:spPr>
          <a:xfrm>
            <a:off x="4818725" y="6402904"/>
            <a:ext cx="42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Kather, Poleszczuk,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0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BD0DA4-1101-8D4D-8242-02BDBC7C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WITH GRADIENTS OF VARIOUS factors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DB004F-BB1E-E445-991F-228D9D4FB9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600"/>
            <a:ext cx="4615543" cy="391621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637D7DC-DF40-2A4A-A626-ABA44CDB5B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1" y="2562522"/>
            <a:ext cx="4724739" cy="3658169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E212346-3F78-6C41-A2F8-ED7AFC8E1773}"/>
              </a:ext>
            </a:extLst>
          </p:cNvPr>
          <p:cNvSpPr txBox="1"/>
          <p:nvPr/>
        </p:nvSpPr>
        <p:spPr>
          <a:xfrm>
            <a:off x="1023258" y="1140934"/>
            <a:ext cx="28583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Chemotactic signals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60D08D9-91C5-8841-AD72-8EF250635178}"/>
              </a:ext>
            </a:extLst>
          </p:cNvPr>
          <p:cNvSpPr txBox="1"/>
          <p:nvPr/>
        </p:nvSpPr>
        <p:spPr>
          <a:xfrm>
            <a:off x="5360734" y="2380309"/>
            <a:ext cx="28583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Nutrients availability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89D5F4ED-9B19-8E41-A149-4E4D3454F3D5}"/>
              </a:ext>
            </a:extLst>
          </p:cNvPr>
          <p:cNvSpPr/>
          <p:nvPr/>
        </p:nvSpPr>
        <p:spPr>
          <a:xfrm>
            <a:off x="4818725" y="6402904"/>
            <a:ext cx="42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Kather, Poleszczuk,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6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7546B1-44FA-674B-9B7C-DE78888C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Exemplary simulations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9377CFAB-58C3-2740-B1AF-D34BD9F1E3FC}"/>
              </a:ext>
            </a:extLst>
          </p:cNvPr>
          <p:cNvSpPr/>
          <p:nvPr/>
        </p:nvSpPr>
        <p:spPr>
          <a:xfrm>
            <a:off x="485986" y="1060970"/>
            <a:ext cx="8167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capable of simulating various clinically observed tumor compositions.</a:t>
            </a:r>
            <a:br>
              <a:rPr lang="en-US" dirty="0"/>
            </a:br>
            <a:endParaRPr lang="en-US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207EAEC2-EA92-FF4C-8B21-B7B7226BE9F6}"/>
              </a:ext>
            </a:extLst>
          </p:cNvPr>
          <p:cNvSpPr/>
          <p:nvPr/>
        </p:nvSpPr>
        <p:spPr>
          <a:xfrm>
            <a:off x="0" y="2616407"/>
            <a:ext cx="646386" cy="52093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F375993-51F3-DB43-948B-74D4E4EF1434}"/>
              </a:ext>
            </a:extLst>
          </p:cNvPr>
          <p:cNvSpPr/>
          <p:nvPr/>
        </p:nvSpPr>
        <p:spPr>
          <a:xfrm>
            <a:off x="2810590" y="2272030"/>
            <a:ext cx="646386" cy="52093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A33769A8-6547-444B-94B8-D289B72B2A38}"/>
              </a:ext>
            </a:extLst>
          </p:cNvPr>
          <p:cNvSpPr/>
          <p:nvPr/>
        </p:nvSpPr>
        <p:spPr>
          <a:xfrm>
            <a:off x="5912666" y="2294522"/>
            <a:ext cx="646386" cy="52093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E01301AA-6289-624F-BAED-6FE0284FBC42}"/>
              </a:ext>
            </a:extLst>
          </p:cNvPr>
          <p:cNvSpPr/>
          <p:nvPr/>
        </p:nvSpPr>
        <p:spPr>
          <a:xfrm>
            <a:off x="4818725" y="6402904"/>
            <a:ext cx="42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Kather, Poleszczuk,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2018</a:t>
            </a:r>
            <a:endParaRPr lang="en-US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FF4B8B19-C952-6940-BE4B-9ACC21D8B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8" b="54472"/>
          <a:stretch/>
        </p:blipFill>
        <p:spPr>
          <a:xfrm>
            <a:off x="-169688" y="2207486"/>
            <a:ext cx="3049667" cy="283171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2B76E97F-DAF7-5747-9312-A7D70809B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6" t="47974" r="-1506" b="1"/>
          <a:stretch/>
        </p:blipFill>
        <p:spPr>
          <a:xfrm>
            <a:off x="2758297" y="2377104"/>
            <a:ext cx="3184814" cy="3235829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18301EBE-EEF2-F640-9B17-D27D8AA1D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47770" r="65045" b="205"/>
          <a:stretch/>
        </p:blipFill>
        <p:spPr>
          <a:xfrm>
            <a:off x="5826459" y="2364335"/>
            <a:ext cx="3184814" cy="3235829"/>
          </a:xfrm>
          <a:prstGeom prst="rect">
            <a:avLst/>
          </a:prstGeom>
        </p:spPr>
      </p:pic>
      <p:grpSp>
        <p:nvGrpSpPr>
          <p:cNvPr id="24" name="Grupa 23">
            <a:extLst>
              <a:ext uri="{FF2B5EF4-FFF2-40B4-BE49-F238E27FC236}">
                <a16:creationId xmlns:a16="http://schemas.microsoft.com/office/drawing/2014/main" id="{19332CFF-EA33-BC4B-AF73-EFDA39DA9DBA}"/>
              </a:ext>
            </a:extLst>
          </p:cNvPr>
          <p:cNvGrpSpPr/>
          <p:nvPr/>
        </p:nvGrpSpPr>
        <p:grpSpPr>
          <a:xfrm>
            <a:off x="435599" y="4756788"/>
            <a:ext cx="1671140" cy="1937437"/>
            <a:chOff x="435599" y="4920563"/>
            <a:chExt cx="1671140" cy="1937437"/>
          </a:xfrm>
        </p:grpSpPr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8AE5EAA6-0578-FF44-A5CC-B5E1512E9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84" t="73104" r="20371" b="7218"/>
            <a:stretch/>
          </p:blipFill>
          <p:spPr>
            <a:xfrm>
              <a:off x="435599" y="4920563"/>
              <a:ext cx="359819" cy="1937437"/>
            </a:xfrm>
            <a:prstGeom prst="rect">
              <a:avLst/>
            </a:prstGeom>
          </p:spPr>
        </p:pic>
        <p:sp>
          <p:nvSpPr>
            <p:cNvPr id="19" name="pole tekstowe 18">
              <a:extLst>
                <a:ext uri="{FF2B5EF4-FFF2-40B4-BE49-F238E27FC236}">
                  <a16:creationId xmlns:a16="http://schemas.microsoft.com/office/drawing/2014/main" id="{89FFE189-0658-A24D-8BB6-C359CC2E59BA}"/>
                </a:ext>
              </a:extLst>
            </p:cNvPr>
            <p:cNvSpPr txBox="1"/>
            <p:nvPr/>
          </p:nvSpPr>
          <p:spPr>
            <a:xfrm>
              <a:off x="777921" y="5295328"/>
              <a:ext cx="1132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Tumor cells</a:t>
              </a:r>
            </a:p>
          </p:txBody>
        </p:sp>
        <p:sp>
          <p:nvSpPr>
            <p:cNvPr id="20" name="pole tekstowe 19">
              <a:extLst>
                <a:ext uri="{FF2B5EF4-FFF2-40B4-BE49-F238E27FC236}">
                  <a16:creationId xmlns:a16="http://schemas.microsoft.com/office/drawing/2014/main" id="{D39A02CB-EB20-6B4E-BC89-0BE088B6042D}"/>
                </a:ext>
              </a:extLst>
            </p:cNvPr>
            <p:cNvSpPr txBox="1"/>
            <p:nvPr/>
          </p:nvSpPr>
          <p:spPr>
            <a:xfrm>
              <a:off x="764272" y="5613812"/>
              <a:ext cx="12736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Lymphocytes</a:t>
              </a:r>
            </a:p>
          </p:txBody>
        </p:sp>
        <p:sp>
          <p:nvSpPr>
            <p:cNvPr id="21" name="pole tekstowe 20">
              <a:extLst>
                <a:ext uri="{FF2B5EF4-FFF2-40B4-BE49-F238E27FC236}">
                  <a16:creationId xmlns:a16="http://schemas.microsoft.com/office/drawing/2014/main" id="{134FF54E-624C-104D-AF1D-92DDCB1A45BB}"/>
                </a:ext>
              </a:extLst>
            </p:cNvPr>
            <p:cNvSpPr txBox="1"/>
            <p:nvPr/>
          </p:nvSpPr>
          <p:spPr>
            <a:xfrm>
              <a:off x="773818" y="5917422"/>
              <a:ext cx="787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Stroma</a:t>
              </a:r>
            </a:p>
          </p:txBody>
        </p:sp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83A64462-5D28-CF4E-B77B-22689E3D471C}"/>
                </a:ext>
              </a:extLst>
            </p:cNvPr>
            <p:cNvSpPr txBox="1"/>
            <p:nvPr/>
          </p:nvSpPr>
          <p:spPr>
            <a:xfrm>
              <a:off x="795418" y="6242328"/>
              <a:ext cx="13113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Macrophages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78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469016-5031-C543-965B-748E9436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Exemplary simulations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738348-6E4A-1D45-9B0A-F0450437A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7" r="41606" b="66392"/>
          <a:stretch/>
        </p:blipFill>
        <p:spPr>
          <a:xfrm>
            <a:off x="261257" y="1531879"/>
            <a:ext cx="5346161" cy="2657195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780E71B-86A8-8A42-8BCF-119116666052}"/>
              </a:ext>
            </a:extLst>
          </p:cNvPr>
          <p:cNvSpPr txBox="1"/>
          <p:nvPr/>
        </p:nvSpPr>
        <p:spPr>
          <a:xfrm>
            <a:off x="1030660" y="957791"/>
            <a:ext cx="378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Realistic spatial distributions.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3FDBA2C-FA9F-4544-B52E-3A9D38103122}"/>
              </a:ext>
            </a:extLst>
          </p:cNvPr>
          <p:cNvSpPr/>
          <p:nvPr/>
        </p:nvSpPr>
        <p:spPr>
          <a:xfrm>
            <a:off x="4818725" y="6402904"/>
            <a:ext cx="42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Kather, Poleszczuk, et al.,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Cancer 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2018</a:t>
            </a:r>
            <a:endParaRPr lang="en-US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D704FB7-3B04-1C40-9E66-78940BC6E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8" t="4507" b="28220"/>
          <a:stretch/>
        </p:blipFill>
        <p:spPr>
          <a:xfrm>
            <a:off x="5749638" y="918520"/>
            <a:ext cx="3294411" cy="541481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F50486F-88E6-3B45-A0B5-3B21FAB66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3" t="73104" r="20152" b="7218"/>
          <a:stretch/>
        </p:blipFill>
        <p:spPr>
          <a:xfrm>
            <a:off x="3087174" y="4258647"/>
            <a:ext cx="381570" cy="1937437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6A0E1A4-FEFC-AC48-BD7E-08BE1DABCE18}"/>
              </a:ext>
            </a:extLst>
          </p:cNvPr>
          <p:cNvSpPr txBox="1"/>
          <p:nvPr/>
        </p:nvSpPr>
        <p:spPr>
          <a:xfrm>
            <a:off x="3453483" y="4615716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Tumor cells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D304F6A-FF1D-384B-8FD6-5A9918555004}"/>
              </a:ext>
            </a:extLst>
          </p:cNvPr>
          <p:cNvSpPr txBox="1"/>
          <p:nvPr/>
        </p:nvSpPr>
        <p:spPr>
          <a:xfrm>
            <a:off x="3439834" y="4934200"/>
            <a:ext cx="1273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Lymphocytes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A0D1182-59B2-2A44-BF7C-187AAEA6E836}"/>
              </a:ext>
            </a:extLst>
          </p:cNvPr>
          <p:cNvSpPr txBox="1"/>
          <p:nvPr/>
        </p:nvSpPr>
        <p:spPr>
          <a:xfrm>
            <a:off x="3449380" y="5237810"/>
            <a:ext cx="787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Stroma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4040FAD-29DC-2247-A717-1633D9F9D806}"/>
              </a:ext>
            </a:extLst>
          </p:cNvPr>
          <p:cNvSpPr txBox="1"/>
          <p:nvPr/>
        </p:nvSpPr>
        <p:spPr>
          <a:xfrm>
            <a:off x="3470980" y="5562716"/>
            <a:ext cx="1311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Macrophages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4FE589A-E75E-C54F-B02D-CB526907CD93}"/>
              </a:ext>
            </a:extLst>
          </p:cNvPr>
          <p:cNvSpPr txBox="1"/>
          <p:nvPr/>
        </p:nvSpPr>
        <p:spPr>
          <a:xfrm>
            <a:off x="1858297" y="4468720"/>
            <a:ext cx="723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Tumor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9E8CFBF-031D-7245-B9D9-110A06B64AF7}"/>
              </a:ext>
            </a:extLst>
          </p:cNvPr>
          <p:cNvSpPr txBox="1"/>
          <p:nvPr/>
        </p:nvSpPr>
        <p:spPr>
          <a:xfrm>
            <a:off x="1844648" y="4855444"/>
            <a:ext cx="787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Stroma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7379B520-AB1D-A04B-A369-349CE04752E5}"/>
              </a:ext>
            </a:extLst>
          </p:cNvPr>
          <p:cNvSpPr txBox="1"/>
          <p:nvPr/>
        </p:nvSpPr>
        <p:spPr>
          <a:xfrm>
            <a:off x="1854194" y="5199998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6E0CCDA8-E734-6A46-8C19-561808A3A082}"/>
              </a:ext>
            </a:extLst>
          </p:cNvPr>
          <p:cNvSpPr txBox="1"/>
          <p:nvPr/>
        </p:nvSpPr>
        <p:spPr>
          <a:xfrm>
            <a:off x="1854194" y="5576364"/>
            <a:ext cx="1139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Protrusions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65C91F0-24D5-FC40-8671-B6FDE1E7D746}"/>
              </a:ext>
            </a:extLst>
          </p:cNvPr>
          <p:cNvSpPr txBox="1"/>
          <p:nvPr/>
        </p:nvSpPr>
        <p:spPr>
          <a:xfrm>
            <a:off x="1854194" y="5964009"/>
            <a:ext cx="72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Ridges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2E627467-E329-684D-B4C9-A9ABB4B7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8" t="73104" r="35230" b="7218"/>
          <a:stretch/>
        </p:blipFill>
        <p:spPr>
          <a:xfrm>
            <a:off x="1335286" y="4328220"/>
            <a:ext cx="551992" cy="193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4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21000</TotalTime>
  <Words>1375</Words>
  <Application>Microsoft Macintosh PowerPoint</Application>
  <PresentationFormat>Pokaz na ekranie (4:3)</PresentationFormat>
  <Paragraphs>180</Paragraphs>
  <Slides>46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Potential usage of mathematical and in silico modeling for in-depth data analysis, treatment design and personalized medicine</vt:lpstr>
      <vt:lpstr>Some of the Current challenges In oncology</vt:lpstr>
      <vt:lpstr>Integrated mathematical oncology</vt:lpstr>
      <vt:lpstr>Prezentacja programu PowerPoint</vt:lpstr>
      <vt:lpstr>Agent-based modeling </vt:lpstr>
      <vt:lpstr>Incorporating AGENTS AND Interactions network</vt:lpstr>
      <vt:lpstr>Fusion WITH GRADIENTS OF VARIOUS factors</vt:lpstr>
      <vt:lpstr>Exemplary simulations</vt:lpstr>
      <vt:lpstr>Exemplary simulations</vt:lpstr>
      <vt:lpstr>Calibrating with patient-specific data</vt:lpstr>
      <vt:lpstr>Therapy screening</vt:lpstr>
      <vt:lpstr>Therapy screening</vt:lpstr>
      <vt:lpstr>Exemplary systematic SCREENING RESULTS</vt:lpstr>
      <vt:lpstr>Prezentacja programu PowerPoint</vt:lpstr>
      <vt:lpstr>SINGLE POPULATION OF CANCER CELLS</vt:lpstr>
      <vt:lpstr>Mutations</vt:lpstr>
      <vt:lpstr>Prezentacja programu PowerPoint</vt:lpstr>
      <vt:lpstr>Most common phenotypes</vt:lpstr>
      <vt:lpstr>Prezentacja programu PowerPoint</vt:lpstr>
      <vt:lpstr>In silico biopsy</vt:lpstr>
      <vt:lpstr>Angle dependent traits statistics</vt:lpstr>
      <vt:lpstr>Prezentacja programu PowerPoint</vt:lpstr>
      <vt:lpstr>Increasing biopsy number</vt:lpstr>
      <vt:lpstr>Biopsy specific growth dynamics</vt:lpstr>
      <vt:lpstr>Prezentacja programu PowerPoint</vt:lpstr>
      <vt:lpstr>Dynamical model of tumor-immune system interactions</vt:lpstr>
      <vt:lpstr>Fitting to historical data</vt:lpstr>
      <vt:lpstr>Clear progression</vt:lpstr>
      <vt:lpstr>Clear Response</vt:lpstr>
      <vt:lpstr>Clearly stable</vt:lpstr>
      <vt:lpstr>Chance for response and high risk control</vt:lpstr>
      <vt:lpstr>Prezentacja programu PowerPoint</vt:lpstr>
      <vt:lpstr>Synergy of radiation and immunotherapy</vt:lpstr>
      <vt:lpstr>Radiation-induced immune system activation</vt:lpstr>
      <vt:lpstr>Existing experimental setting</vt:lpstr>
      <vt:lpstr>Model equations</vt:lpstr>
      <vt:lpstr>Model equations</vt:lpstr>
      <vt:lpstr>Model equations</vt:lpstr>
      <vt:lpstr>Graphical Recap</vt:lpstr>
      <vt:lpstr>Comparison with data (after parameter estimation)</vt:lpstr>
      <vt:lpstr>Comparison with data (after parameter estimation)</vt:lpstr>
      <vt:lpstr>Effect Extrapolation</vt:lpstr>
      <vt:lpstr>Improved therapy design</vt:lpstr>
      <vt:lpstr>Summary</vt:lpstr>
      <vt:lpstr>Acknowledgments</vt:lpstr>
      <vt:lpstr>Prezentacja programu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Poleszczuk</dc:creator>
  <cp:lastModifiedBy>Jan Poleszczuk</cp:lastModifiedBy>
  <cp:revision>1277</cp:revision>
  <cp:lastPrinted>2018-10-15T08:15:02Z</cp:lastPrinted>
  <dcterms:created xsi:type="dcterms:W3CDTF">2016-11-25T19:05:01Z</dcterms:created>
  <dcterms:modified xsi:type="dcterms:W3CDTF">2018-10-25T08:05:18Z</dcterms:modified>
</cp:coreProperties>
</file>